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8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11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notesSlides/notesSlide12.xml" ContentType="application/vnd.openxmlformats-officedocument.presentationml.notesSl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notesSlides/notesSlide13.xml" ContentType="application/vnd.openxmlformats-officedocument.presentationml.notesSl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notesSlides/notesSlide14.xml" ContentType="application/vnd.openxmlformats-officedocument.presentationml.notesSlid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notesSlides/notesSlide15.xml" ContentType="application/vnd.openxmlformats-officedocument.presentationml.notesSlid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notesSlides/notesSlide16.xml" ContentType="application/vnd.openxmlformats-officedocument.presentationml.notesSlid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7" r:id="rId10"/>
    <p:sldId id="266" r:id="rId11"/>
    <p:sldId id="265" r:id="rId12"/>
    <p:sldId id="269" r:id="rId13"/>
    <p:sldId id="270" r:id="rId14"/>
    <p:sldId id="271" r:id="rId15"/>
    <p:sldId id="273" r:id="rId16"/>
    <p:sldId id="274" r:id="rId17"/>
    <p:sldId id="275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60F33D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6333" autoAdjust="0"/>
  </p:normalViewPr>
  <p:slideViewPr>
    <p:cSldViewPr snapToGrid="0">
      <p:cViewPr varScale="1">
        <p:scale>
          <a:sx n="61" d="100"/>
          <a:sy n="61" d="100"/>
        </p:scale>
        <p:origin x="120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85" d="100"/>
          <a:sy n="85" d="100"/>
        </p:scale>
        <p:origin x="1795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Todd\CODINGTON%20CAFO%20SURVEY\Book1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Todd\CODINGTON%20CAFO%20SURVEY\Book1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Todd\CODINGTON%20CAFO%20SURVEY\Book1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Todd\CODINGTON%20CAFO%20SURVEY\Book1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Todd\CODINGTON%20CAFO%20SURVEY\Book1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Todd\CODINGTON%20CAFO%20SURVEY\Book1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Todd\CODINGTON%20CAFO%20SURVEY\Book1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Todd\CODINGTON%20CAFO%20SURVEY\Book1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Todd\CODINGTON%20CAFO%20SURVEY\Book1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Todd\CODINGTON%20CAFO%20SURVEY\Book1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Todd\CODINGTON%20CAFO%20SURVEY\Book1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Todd\CODINGTON%20CAFO%20SURVEY\Book1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Todd\CODINGTON%20CAFO%20SURVEY\Book1.xlsx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Todd\CODINGTON%20CAFO%20SURVEY\Book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Book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Do You Rais</a:t>
            </a:r>
            <a:r>
              <a:rPr lang="en-US" sz="1800" b="1" baseline="0" dirty="0"/>
              <a:t>e Livestock?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spPr>
            <a:solidFill>
              <a:schemeClr val="accent6"/>
            </a:solidFill>
          </c:spPr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887-42C9-A912-CD22E9B19DAC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887-42C9-A912-CD22E9B19DAC}"/>
              </c:ext>
            </c:extLst>
          </c:dPt>
          <c:dLbls>
            <c:dLbl>
              <c:idx val="0"/>
              <c:layout>
                <c:manualLayout>
                  <c:x val="9.8586150995831318E-2"/>
                  <c:y val="-0.1397099007247886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/>
                      <a:t>86.20%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887-42C9-A912-CD22E9B19DAC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2149722093561834E-2"/>
                  <c:y val="3.332239416933366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/>
                      <a:t>13.8%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887-42C9-A912-CD22E9B19DA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Sheet1!$A$4:$A$5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Sheet1!$B$4:$B$5</c:f>
              <c:numCache>
                <c:formatCode>General</c:formatCode>
                <c:ptCount val="2"/>
                <c:pt idx="0">
                  <c:v>106</c:v>
                </c:pt>
                <c:pt idx="1">
                  <c:v>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887-42C9-A912-CD22E9B19D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797089702022542"/>
          <c:y val="0.93323570818906731"/>
          <c:w val="0.26778369615562758"/>
          <c:h val="4.925243683666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What Type of Animals</a:t>
            </a:r>
            <a:r>
              <a:rPr lang="en-US" sz="2000" b="1" baseline="0" dirty="0"/>
              <a:t> Do You Raise?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i="0" u="none" strike="noStrike" baseline="0" dirty="0">
                <a:effectLst/>
              </a:rPr>
              <a:t>Do You Plan To Increase your Herd Size in the Next 20 Years?</a:t>
            </a:r>
            <a:endParaRPr lang="en-US" sz="24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spPr>
            <a:solidFill>
              <a:srgbClr val="FF0000"/>
            </a:solidFill>
          </c:spPr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CDB-4A0B-B78F-DBD7D6C830D8}"/>
              </c:ext>
            </c:extLst>
          </c:dPt>
          <c:dPt>
            <c:idx val="1"/>
            <c:bubble3D val="0"/>
            <c:spPr>
              <a:solidFill>
                <a:srgbClr val="60F33D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CDB-4A0B-B78F-DBD7D6C830D8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CDB-4A0B-B78F-DBD7D6C830D8}"/>
              </c:ext>
            </c:extLst>
          </c:dPt>
          <c:dLbls>
            <c:dLbl>
              <c:idx val="0"/>
              <c:layout>
                <c:manualLayout>
                  <c:x val="-4.0652842220562481E-3"/>
                  <c:y val="-4.02151797828940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CDB-4A0B-B78F-DBD7D6C830D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9695641394650354E-2"/>
                  <c:y val="-1.599600686386497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CDB-4A0B-B78F-DBD7D6C830D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CDB-4A0B-B78F-DBD7D6C830D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Sheet3!$A$1:$A$3</c:f>
              <c:strCache>
                <c:ptCount val="3"/>
                <c:pt idx="0">
                  <c:v>No</c:v>
                </c:pt>
                <c:pt idx="1">
                  <c:v>Yes</c:v>
                </c:pt>
                <c:pt idx="2">
                  <c:v>Not Sure</c:v>
                </c:pt>
              </c:strCache>
            </c:strRef>
          </c:cat>
          <c:val>
            <c:numRef>
              <c:f>Sheet3!$B$1:$B$3</c:f>
              <c:numCache>
                <c:formatCode>General</c:formatCode>
                <c:ptCount val="3"/>
                <c:pt idx="0">
                  <c:v>56.2</c:v>
                </c:pt>
                <c:pt idx="1">
                  <c:v>40.1</c:v>
                </c:pt>
                <c:pt idx="2">
                  <c:v>2.9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CCDB-4A0B-B78F-DBD7D6C830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Do You Rais</a:t>
            </a:r>
            <a:r>
              <a:rPr lang="en-US" sz="1800" b="1" baseline="0" dirty="0"/>
              <a:t>e Livestock?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797089702022542"/>
          <c:y val="0.93323570818906731"/>
          <c:w val="0.26778369615562758"/>
          <c:h val="4.925243683666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What Type of Animals</a:t>
            </a:r>
            <a:r>
              <a:rPr lang="en-US" sz="2000" b="1" baseline="0" dirty="0"/>
              <a:t> Do You Raise?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Do You Rais</a:t>
            </a:r>
            <a:r>
              <a:rPr lang="en-US" sz="1800" b="1" baseline="0" dirty="0"/>
              <a:t>e Livestock?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797089702022542"/>
          <c:y val="0.93323570818906731"/>
          <c:w val="0.26778369615562758"/>
          <c:h val="4.925243683666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What Type of Animals</a:t>
            </a:r>
            <a:r>
              <a:rPr lang="en-US" sz="2000" b="1" baseline="0" dirty="0"/>
              <a:t> Do You Raise?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rgbClr val="FF0000"/>
            </a:solidFill>
          </c:spPr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A9B-45AB-86DF-EE18F4FF8CA1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A9B-45AB-86DF-EE18F4FF8CA1}"/>
              </c:ext>
            </c:extLst>
          </c:dPt>
          <c:dPt>
            <c:idx val="2"/>
            <c:bubble3D val="0"/>
            <c:spPr>
              <a:solidFill>
                <a:srgbClr val="60F33D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A9B-45AB-86DF-EE18F4FF8CA1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A9B-45AB-86DF-EE18F4FF8CA1}"/>
              </c:ext>
            </c:extLst>
          </c:dPt>
          <c:dLbls>
            <c:dLbl>
              <c:idx val="0"/>
              <c:layout>
                <c:manualLayout>
                  <c:x val="-2.2491370466895862E-3"/>
                  <c:y val="3.6428525298690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A9B-45AB-86DF-EE18F4FF8CA1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048122643340357E-2"/>
                  <c:y val="-1.07046871506992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A9B-45AB-86DF-EE18F4FF8CA1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4189326411223245E-2"/>
                  <c:y val="-0.148402295138975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7A9B-45AB-86DF-EE18F4FF8CA1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8.221631709548631E-2"/>
                  <c:y val="5.3167341464020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7A9B-45AB-86DF-EE18F4FF8CA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Sheet5!$L$1:$L$4</c:f>
              <c:strCache>
                <c:ptCount val="4"/>
                <c:pt idx="0">
                  <c:v>Too Relaxed</c:v>
                </c:pt>
                <c:pt idx="1">
                  <c:v>Too Restrictive</c:v>
                </c:pt>
                <c:pt idx="2">
                  <c:v>Just Right </c:v>
                </c:pt>
                <c:pt idx="3">
                  <c:v>No Opinion</c:v>
                </c:pt>
              </c:strCache>
            </c:strRef>
          </c:cat>
          <c:val>
            <c:numRef>
              <c:f>Sheet5!$M$1:$M$4</c:f>
              <c:numCache>
                <c:formatCode>0%</c:formatCode>
                <c:ptCount val="4"/>
                <c:pt idx="0">
                  <c:v>0.27</c:v>
                </c:pt>
                <c:pt idx="1">
                  <c:v>0.1</c:v>
                </c:pt>
                <c:pt idx="2">
                  <c:v>0.5</c:v>
                </c:pt>
                <c:pt idx="3">
                  <c:v>0.13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7A9B-45AB-86DF-EE18F4FF8C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2217582067206389E-2"/>
          <c:y val="0.84851705208773198"/>
          <c:w val="0.94690634373828275"/>
          <c:h val="0.1263955885640477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Do You Rais</a:t>
            </a:r>
            <a:r>
              <a:rPr lang="en-US" sz="1800" b="1" baseline="0" dirty="0"/>
              <a:t>e Livestock?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797089702022542"/>
          <c:y val="0.93323570818906731"/>
          <c:w val="0.26778369615562758"/>
          <c:h val="4.925243683666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What Type of Animals</a:t>
            </a:r>
            <a:r>
              <a:rPr lang="en-US" sz="2000" b="1" baseline="0" dirty="0"/>
              <a:t> Do You Raise?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FF6-4119-B350-63D83F8CADE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FF6-4119-B350-63D83F8CADE6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FF6-4119-B350-63D83F8CADE6}"/>
              </c:ext>
            </c:extLst>
          </c:dPt>
          <c:dLbls>
            <c:dLbl>
              <c:idx val="0"/>
              <c:layout>
                <c:manualLayout>
                  <c:x val="1.942038289621692E-2"/>
                  <c:y val="-5.11365498270106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FF6-4119-B350-63D83F8CADE6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1139216150612754E-2"/>
                  <c:y val="-2.959384510939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FF6-4119-B350-63D83F8CADE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Sheet6!$H$1:$H$3</c:f>
              <c:strCache>
                <c:ptCount val="3"/>
                <c:pt idx="0">
                  <c:v>Yes</c:v>
                </c:pt>
                <c:pt idx="1">
                  <c:v>No  </c:v>
                </c:pt>
                <c:pt idx="2">
                  <c:v>No Opinion</c:v>
                </c:pt>
              </c:strCache>
            </c:strRef>
          </c:cat>
          <c:val>
            <c:numRef>
              <c:f>Sheet6!$I$1:$I$3</c:f>
              <c:numCache>
                <c:formatCode>0%</c:formatCode>
                <c:ptCount val="3"/>
                <c:pt idx="0">
                  <c:v>0.6</c:v>
                </c:pt>
                <c:pt idx="1">
                  <c:v>0.34</c:v>
                </c:pt>
                <c:pt idx="2">
                  <c:v>0.06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FF6-4119-B350-63D83F8CAD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Do You Rais</a:t>
            </a:r>
            <a:r>
              <a:rPr lang="en-US" sz="1800" b="1" baseline="0" dirty="0"/>
              <a:t>e Livestock?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797089702022542"/>
          <c:y val="0.93323570818906731"/>
          <c:w val="0.26778369615562758"/>
          <c:h val="4.925243683666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Do You Rais</a:t>
            </a:r>
            <a:r>
              <a:rPr lang="en-US" sz="1800" b="1" baseline="0" dirty="0"/>
              <a:t>e Livestock?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797089702022542"/>
          <c:y val="0.93323570818906731"/>
          <c:w val="0.26778369615562758"/>
          <c:h val="4.925243683666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What Type of Animals</a:t>
            </a:r>
            <a:r>
              <a:rPr lang="en-US" sz="2000" b="1" baseline="0" dirty="0"/>
              <a:t> Do You Raise?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316468473729786E-2"/>
          <c:y val="0.87987242254087583"/>
          <c:w val="0.90244300904202834"/>
          <c:h val="0.107849358825622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Perception of Setbacks (2000) – All</a:t>
            </a:r>
            <a:r>
              <a:rPr lang="en-US" sz="1800" baseline="0" dirty="0"/>
              <a:t> CAFO Producers</a:t>
            </a:r>
            <a:endParaRPr lang="en-US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9268149550292252"/>
          <c:y val="0.13672816607110411"/>
          <c:w val="0.54267258169573307"/>
          <c:h val="0.70691281569862519"/>
        </c:manualLayout>
      </c:layout>
      <c:pieChart>
        <c:varyColors val="1"/>
        <c:ser>
          <c:idx val="0"/>
          <c:order val="0"/>
          <c:explosion val="18"/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BFA-4BE5-981A-A900992A3D42}"/>
              </c:ext>
            </c:extLst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BFA-4BE5-981A-A900992A3D4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BFA-4BE5-981A-A900992A3D4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BFA-4BE5-981A-A900992A3D4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BFA-4BE5-981A-A900992A3D42}"/>
              </c:ext>
            </c:extLst>
          </c:dPt>
          <c:dPt>
            <c:idx val="5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2BFA-4BE5-981A-A900992A3D4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2BFA-4BE5-981A-A900992A3D42}"/>
              </c:ext>
            </c:extLst>
          </c:dPt>
          <c:dPt>
            <c:idx val="7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2BFA-4BE5-981A-A900992A3D42}"/>
              </c:ext>
            </c:extLst>
          </c:dPt>
          <c:dPt>
            <c:idx val="8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2BFA-4BE5-981A-A900992A3D42}"/>
              </c:ext>
            </c:extLst>
          </c:dPt>
          <c:dPt>
            <c:idx val="9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2BFA-4BE5-981A-A900992A3D42}"/>
              </c:ext>
            </c:extLst>
          </c:dPt>
          <c:dLbls>
            <c:dLbl>
              <c:idx val="0"/>
              <c:layout>
                <c:manualLayout>
                  <c:x val="-7.7254811821321101E-2"/>
                  <c:y val="-7.8222472896856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BFA-4BE5-981A-A900992A3D42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636470097482325E-2"/>
                  <c:y val="-1.9499311065350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BFA-4BE5-981A-A900992A3D42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0911704489928996E-2"/>
                  <c:y val="4.62683968263581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BFA-4BE5-981A-A900992A3D42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10189832854854887"/>
                  <c:y val="-1.1399786505965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2BFA-4BE5-981A-A900992A3D42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8.1676844776690599E-2"/>
                  <c:y val="6.22736357579795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2BFA-4BE5-981A-A900992A3D42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0.11033179268068186"/>
                  <c:y val="-0.153332248198170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2BFA-4BE5-981A-A900992A3D42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9.3607398154849142E-2"/>
                  <c:y val="-1.65802343891950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2BFA-4BE5-981A-A900992A3D4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'2000 setback'!$H$2:$H$11</c:f>
              <c:strCache>
                <c:ptCount val="10"/>
                <c:pt idx="0">
                  <c:v>5/8 mile</c:v>
                </c:pt>
                <c:pt idx="1">
                  <c:v>3/4 mile</c:v>
                </c:pt>
                <c:pt idx="2">
                  <c:v>1 mile</c:v>
                </c:pt>
                <c:pt idx="3">
                  <c:v>2 miles</c:v>
                </c:pt>
                <c:pt idx="4">
                  <c:v>3 miles</c:v>
                </c:pt>
                <c:pt idx="5">
                  <c:v>5 miles</c:v>
                </c:pt>
                <c:pt idx="6">
                  <c:v>Not Allowed</c:v>
                </c:pt>
                <c:pt idx="7">
                  <c:v>No Opinion</c:v>
                </c:pt>
                <c:pt idx="8">
                  <c:v>1/2 Mile</c:v>
                </c:pt>
                <c:pt idx="9">
                  <c:v>Too Restrictive</c:v>
                </c:pt>
              </c:strCache>
            </c:strRef>
          </c:cat>
          <c:val>
            <c:numRef>
              <c:f>'2000 setback'!$I$2:$I$11</c:f>
              <c:numCache>
                <c:formatCode>0.0%</c:formatCode>
                <c:ptCount val="10"/>
                <c:pt idx="0">
                  <c:v>8.9999999999999993E-3</c:v>
                </c:pt>
                <c:pt idx="1">
                  <c:v>2.8000000000000001E-2</c:v>
                </c:pt>
                <c:pt idx="2">
                  <c:v>6.6000000000000003E-2</c:v>
                </c:pt>
                <c:pt idx="3">
                  <c:v>4.7E-2</c:v>
                </c:pt>
                <c:pt idx="4">
                  <c:v>8.9999999999999993E-3</c:v>
                </c:pt>
                <c:pt idx="5">
                  <c:v>1.9E-2</c:v>
                </c:pt>
                <c:pt idx="6">
                  <c:v>8.9999999999999993E-3</c:v>
                </c:pt>
                <c:pt idx="7">
                  <c:v>0.151</c:v>
                </c:pt>
                <c:pt idx="8">
                  <c:v>0.56000000000000005</c:v>
                </c:pt>
                <c:pt idx="9">
                  <c:v>0.104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2BFA-4BE5-981A-A900992A3D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0027803354141551E-2"/>
          <c:y val="0.82391227817818424"/>
          <c:w val="0.97792915388663859"/>
          <c:h val="0.161665518442250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9772262004533818E-2"/>
          <c:y val="0.83406793526480238"/>
          <c:w val="0.94228163077246951"/>
          <c:h val="0.1516084549148402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effectLst/>
              </a:rPr>
              <a:t>Perception of Setbacks (3000) – All CAFO Producers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1604962778860043"/>
          <c:y val="5.7440870935628718E-2"/>
          <c:w val="0.5906471624589773"/>
          <c:h val="0.74387092359839158"/>
        </c:manualLayout>
      </c:layout>
      <c:pieChart>
        <c:varyColors val="1"/>
        <c:ser>
          <c:idx val="0"/>
          <c:order val="0"/>
          <c:explosion val="29"/>
          <c:dPt>
            <c:idx val="0"/>
            <c:bubble3D val="0"/>
            <c:spPr>
              <a:solidFill>
                <a:srgbClr val="60F33D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093-48F6-B2C0-6EB10238958F}"/>
              </c:ext>
            </c:extLst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093-48F6-B2C0-6EB10238958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093-48F6-B2C0-6EB10238958F}"/>
              </c:ext>
            </c:extLst>
          </c:dPt>
          <c:dPt>
            <c:idx val="3"/>
            <c:bubble3D val="0"/>
            <c:spPr>
              <a:solidFill>
                <a:srgbClr val="99663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093-48F6-B2C0-6EB10238958F}"/>
              </c:ext>
            </c:extLst>
          </c:dPt>
          <c:dPt>
            <c:idx val="4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093-48F6-B2C0-6EB10238958F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093-48F6-B2C0-6EB10238958F}"/>
              </c:ext>
            </c:extLst>
          </c:dPt>
          <c:dPt>
            <c:idx val="6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093-48F6-B2C0-6EB10238958F}"/>
              </c:ext>
            </c:extLst>
          </c:dPt>
          <c:dPt>
            <c:idx val="7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F093-48F6-B2C0-6EB10238958F}"/>
              </c:ext>
            </c:extLst>
          </c:dPt>
          <c:dPt>
            <c:idx val="8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F093-48F6-B2C0-6EB10238958F}"/>
              </c:ext>
            </c:extLst>
          </c:dPt>
          <c:dPt>
            <c:idx val="9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F093-48F6-B2C0-6EB10238958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'3000 setback'!$F$2:$F$11</c:f>
              <c:strCache>
                <c:ptCount val="10"/>
                <c:pt idx="0">
                  <c:v>1/2 mile</c:v>
                </c:pt>
                <c:pt idx="1">
                  <c:v>3/4 mile</c:v>
                </c:pt>
                <c:pt idx="2">
                  <c:v>1 mile</c:v>
                </c:pt>
                <c:pt idx="3">
                  <c:v>1.5 miles</c:v>
                </c:pt>
                <c:pt idx="4">
                  <c:v>2 miles</c:v>
                </c:pt>
                <c:pt idx="5">
                  <c:v>3 miles</c:v>
                </c:pt>
                <c:pt idx="6">
                  <c:v>5 miles</c:v>
                </c:pt>
                <c:pt idx="7">
                  <c:v>no response</c:v>
                </c:pt>
                <c:pt idx="8">
                  <c:v>Not Allowed</c:v>
                </c:pt>
                <c:pt idx="9">
                  <c:v>Too Restrictive</c:v>
                </c:pt>
              </c:strCache>
            </c:strRef>
          </c:cat>
          <c:val>
            <c:numRef>
              <c:f>'3000 setback'!$G$2:$G$11</c:f>
              <c:numCache>
                <c:formatCode>0.0%</c:formatCode>
                <c:ptCount val="10"/>
                <c:pt idx="0">
                  <c:v>0.42499999999999999</c:v>
                </c:pt>
                <c:pt idx="1">
                  <c:v>8.5000000000000006E-2</c:v>
                </c:pt>
                <c:pt idx="2">
                  <c:v>7.4999999999999997E-2</c:v>
                </c:pt>
                <c:pt idx="3">
                  <c:v>8.9999999999999993E-3</c:v>
                </c:pt>
                <c:pt idx="4">
                  <c:v>4.7E-2</c:v>
                </c:pt>
                <c:pt idx="5">
                  <c:v>3.7999999999999999E-2</c:v>
                </c:pt>
                <c:pt idx="6">
                  <c:v>1.9E-2</c:v>
                </c:pt>
                <c:pt idx="7">
                  <c:v>0.19800000000000001</c:v>
                </c:pt>
                <c:pt idx="8">
                  <c:v>8.9999999999999993E-3</c:v>
                </c:pt>
                <c:pt idx="9">
                  <c:v>9.4E-2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6-F093-48F6-B2C0-6EB1023895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2886848809156358E-2"/>
          <c:y val="0.82511605507484365"/>
          <c:w val="0.95711315119084361"/>
          <c:h val="0.16056033510479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Do You Rais</a:t>
            </a:r>
            <a:r>
              <a:rPr lang="en-US" sz="1800" b="1" baseline="0" dirty="0"/>
              <a:t>e Livestock?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797089702022542"/>
          <c:y val="0.93323570818906731"/>
          <c:w val="0.26778369615562758"/>
          <c:h val="4.925243683666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What Type of Animals</a:t>
            </a:r>
            <a:r>
              <a:rPr lang="en-US" sz="2000" b="1" baseline="0" dirty="0"/>
              <a:t> Do You Raise?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What Type of Animals</a:t>
            </a:r>
            <a:r>
              <a:rPr lang="en-US" sz="2000" b="1" baseline="0" dirty="0"/>
              <a:t> Do You Raise?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3C6-4BE5-A81C-2D31546DBBA8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3C6-4BE5-A81C-2D31546DBBA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3C6-4BE5-A81C-2D31546DBBA8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3C6-4BE5-A81C-2D31546DBBA8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3C6-4BE5-A81C-2D31546DBBA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3C6-4BE5-A81C-2D31546DBBA8}"/>
              </c:ext>
            </c:extLst>
          </c:dPt>
          <c:dLbls>
            <c:dLbl>
              <c:idx val="0"/>
              <c:layout>
                <c:manualLayout>
                  <c:x val="6.3205495970418317E-3"/>
                  <c:y val="-1.0121754519486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3C6-4BE5-A81C-2D31546DBBA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9574682283396642E-2"/>
                  <c:y val="2.65476050420089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3C6-4BE5-A81C-2D31546DBBA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2083263819863547E-2"/>
                  <c:y val="2.89339212830733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D3C6-4BE5-A81C-2D31546DBBA8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5230454545650158E-2"/>
                  <c:y val="1.9901195059864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D3C6-4BE5-A81C-2D31546DBBA8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680979723201788E-2"/>
                  <c:y val="2.1349876768831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D3C6-4BE5-A81C-2D31546DBBA8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4.2490744965873968E-2"/>
                  <c:y val="1.9658070098668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D3C6-4BE5-A81C-2D31546DBBA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Sheet2!$A$1:$A$6</c:f>
              <c:strCache>
                <c:ptCount val="6"/>
                <c:pt idx="0">
                  <c:v>Beef Cattle </c:v>
                </c:pt>
                <c:pt idx="1">
                  <c:v>Dairy Cattle </c:v>
                </c:pt>
                <c:pt idx="2">
                  <c:v>Swine</c:v>
                </c:pt>
                <c:pt idx="3">
                  <c:v>Poultry </c:v>
                </c:pt>
                <c:pt idx="4">
                  <c:v>Sheep </c:v>
                </c:pt>
                <c:pt idx="5">
                  <c:v>Horses</c:v>
                </c:pt>
              </c:strCache>
            </c:strRef>
          </c:cat>
          <c:val>
            <c:numRef>
              <c:f>Sheet2!$B$1:$B$6</c:f>
              <c:numCache>
                <c:formatCode>0.00%</c:formatCode>
                <c:ptCount val="6"/>
                <c:pt idx="0">
                  <c:v>0.876</c:v>
                </c:pt>
                <c:pt idx="1">
                  <c:v>0.123</c:v>
                </c:pt>
                <c:pt idx="2">
                  <c:v>4.8000000000000001E-2</c:v>
                </c:pt>
                <c:pt idx="3">
                  <c:v>4.8000000000000001E-2</c:v>
                </c:pt>
                <c:pt idx="4">
                  <c:v>0.105</c:v>
                </c:pt>
                <c:pt idx="5">
                  <c:v>0.18099999999999999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D3C6-4BE5-A81C-2D31546DBB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effectLst/>
              </a:rPr>
              <a:t>Perception of Setbacks (4000) – All CAFO Producers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5227014834919298"/>
          <c:y val="8.9056327265800553E-2"/>
          <c:w val="0.54493354977909292"/>
          <c:h val="0.71464301640138694"/>
        </c:manualLayout>
      </c:layout>
      <c:pieChart>
        <c:varyColors val="1"/>
        <c:ser>
          <c:idx val="0"/>
          <c:order val="0"/>
          <c:explosion val="10"/>
          <c:dPt>
            <c:idx val="0"/>
            <c:bubble3D val="0"/>
            <c:spPr>
              <a:solidFill>
                <a:srgbClr val="60F33D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11F-4AE9-922C-4FE1211E0F94}"/>
              </c:ext>
            </c:extLst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11F-4AE9-922C-4FE1211E0F9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11F-4AE9-922C-4FE1211E0F94}"/>
              </c:ext>
            </c:extLst>
          </c:dPt>
          <c:dPt>
            <c:idx val="3"/>
            <c:bubble3D val="0"/>
            <c:spPr>
              <a:solidFill>
                <a:srgbClr val="99663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11F-4AE9-922C-4FE1211E0F94}"/>
              </c:ext>
            </c:extLst>
          </c:dPt>
          <c:dPt>
            <c:idx val="4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11F-4AE9-922C-4FE1211E0F94}"/>
              </c:ext>
            </c:extLst>
          </c:dPt>
          <c:dPt>
            <c:idx val="5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11F-4AE9-922C-4FE1211E0F94}"/>
              </c:ext>
            </c:extLst>
          </c:dPt>
          <c:dPt>
            <c:idx val="6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11F-4AE9-922C-4FE1211E0F94}"/>
              </c:ext>
            </c:extLst>
          </c:dPt>
          <c:dPt>
            <c:idx val="7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F11F-4AE9-922C-4FE1211E0F94}"/>
              </c:ext>
            </c:extLst>
          </c:dPt>
          <c:dPt>
            <c:idx val="8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F11F-4AE9-922C-4FE1211E0F94}"/>
              </c:ext>
            </c:extLst>
          </c:dPt>
          <c:dPt>
            <c:idx val="9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F11F-4AE9-922C-4FE1211E0F94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F11F-4AE9-922C-4FE1211E0F94}"/>
              </c:ext>
            </c:extLst>
          </c:dPt>
          <c:dPt>
            <c:idx val="1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F11F-4AE9-922C-4FE1211E0F9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'4000 setback'!$F$2:$F$13</c:f>
              <c:strCache>
                <c:ptCount val="12"/>
                <c:pt idx="0">
                  <c:v>1/2 mile</c:v>
                </c:pt>
                <c:pt idx="1">
                  <c:v>3/4 mile</c:v>
                </c:pt>
                <c:pt idx="2">
                  <c:v>1 mile</c:v>
                </c:pt>
                <c:pt idx="3">
                  <c:v>1.5 miles</c:v>
                </c:pt>
                <c:pt idx="4">
                  <c:v>2 miles</c:v>
                </c:pt>
                <c:pt idx="5">
                  <c:v>2.5 miles</c:v>
                </c:pt>
                <c:pt idx="6">
                  <c:v>3 miles</c:v>
                </c:pt>
                <c:pt idx="7">
                  <c:v>4 miles</c:v>
                </c:pt>
                <c:pt idx="8">
                  <c:v>5 miles</c:v>
                </c:pt>
                <c:pt idx="9">
                  <c:v>no response</c:v>
                </c:pt>
                <c:pt idx="10">
                  <c:v>Not Allowed</c:v>
                </c:pt>
                <c:pt idx="11">
                  <c:v>Too Restrictive</c:v>
                </c:pt>
              </c:strCache>
            </c:strRef>
          </c:cat>
          <c:val>
            <c:numRef>
              <c:f>'4000 setback'!$G$2:$G$13</c:f>
              <c:numCache>
                <c:formatCode>0.0%</c:formatCode>
                <c:ptCount val="12"/>
                <c:pt idx="0">
                  <c:v>0.35799999999999998</c:v>
                </c:pt>
                <c:pt idx="1">
                  <c:v>5.7000000000000002E-2</c:v>
                </c:pt>
                <c:pt idx="2">
                  <c:v>0.113</c:v>
                </c:pt>
                <c:pt idx="3">
                  <c:v>8.9999999999999993E-3</c:v>
                </c:pt>
                <c:pt idx="4">
                  <c:v>6.6000000000000003E-2</c:v>
                </c:pt>
                <c:pt idx="5">
                  <c:v>8.9999999999999993E-3</c:v>
                </c:pt>
                <c:pt idx="6">
                  <c:v>1.9E-2</c:v>
                </c:pt>
                <c:pt idx="7">
                  <c:v>1.9E-2</c:v>
                </c:pt>
                <c:pt idx="8">
                  <c:v>1.9E-2</c:v>
                </c:pt>
                <c:pt idx="9">
                  <c:v>0.20799999999999999</c:v>
                </c:pt>
                <c:pt idx="10">
                  <c:v>2.8000000000000001E-2</c:v>
                </c:pt>
                <c:pt idx="11">
                  <c:v>9.4E-2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8-F11F-4AE9-922C-4FE1211E0F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0292674809909674E-2"/>
          <c:y val="0.83024914811022421"/>
          <c:w val="0.97588080420321788"/>
          <c:h val="0.1558476604322469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227014834919298"/>
          <c:y val="8.9056327265800553E-2"/>
          <c:w val="0.54493354977909292"/>
          <c:h val="0.71464301640138694"/>
        </c:manualLayout>
      </c:layout>
      <c:pieChart>
        <c:varyColors val="1"/>
        <c:ser>
          <c:idx val="0"/>
          <c:order val="0"/>
          <c:explosion val="10"/>
          <c:dPt>
            <c:idx val="0"/>
            <c:bubble3D val="0"/>
            <c:spPr>
              <a:solidFill>
                <a:srgbClr val="60F33D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07B-4374-B42B-45188D232C9C}"/>
              </c:ext>
            </c:extLst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07B-4374-B42B-45188D232C9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07B-4374-B42B-45188D232C9C}"/>
              </c:ext>
            </c:extLst>
          </c:dPt>
          <c:dPt>
            <c:idx val="3"/>
            <c:bubble3D val="0"/>
            <c:spPr>
              <a:solidFill>
                <a:srgbClr val="99663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07B-4374-B42B-45188D232C9C}"/>
              </c:ext>
            </c:extLst>
          </c:dPt>
          <c:dPt>
            <c:idx val="4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07B-4374-B42B-45188D232C9C}"/>
              </c:ext>
            </c:extLst>
          </c:dPt>
          <c:dPt>
            <c:idx val="5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07B-4374-B42B-45188D232C9C}"/>
              </c:ext>
            </c:extLst>
          </c:dPt>
          <c:dPt>
            <c:idx val="6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B07B-4374-B42B-45188D232C9C}"/>
              </c:ext>
            </c:extLst>
          </c:dPt>
          <c:dPt>
            <c:idx val="7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B07B-4374-B42B-45188D232C9C}"/>
              </c:ext>
            </c:extLst>
          </c:dPt>
          <c:dPt>
            <c:idx val="8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B07B-4374-B42B-45188D232C9C}"/>
              </c:ext>
            </c:extLst>
          </c:dPt>
          <c:dPt>
            <c:idx val="9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B07B-4374-B42B-45188D232C9C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B07B-4374-B42B-45188D232C9C}"/>
              </c:ext>
            </c:extLst>
          </c:dPt>
          <c:dPt>
            <c:idx val="1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B07B-4374-B42B-45188D232C9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'4000 setback'!$F$2:$F$13</c:f>
              <c:strCache>
                <c:ptCount val="12"/>
                <c:pt idx="0">
                  <c:v>1/2 mile</c:v>
                </c:pt>
                <c:pt idx="1">
                  <c:v>3/4 mile</c:v>
                </c:pt>
                <c:pt idx="2">
                  <c:v>1 mile</c:v>
                </c:pt>
                <c:pt idx="3">
                  <c:v>1.5 miles</c:v>
                </c:pt>
                <c:pt idx="4">
                  <c:v>2 miles</c:v>
                </c:pt>
                <c:pt idx="5">
                  <c:v>2.5 miles</c:v>
                </c:pt>
                <c:pt idx="6">
                  <c:v>3 miles</c:v>
                </c:pt>
                <c:pt idx="7">
                  <c:v>4 miles</c:v>
                </c:pt>
                <c:pt idx="8">
                  <c:v>5 miles</c:v>
                </c:pt>
                <c:pt idx="9">
                  <c:v>no response</c:v>
                </c:pt>
                <c:pt idx="10">
                  <c:v>Not Allowed</c:v>
                </c:pt>
                <c:pt idx="11">
                  <c:v>Too Restrictive</c:v>
                </c:pt>
              </c:strCache>
            </c:strRef>
          </c:cat>
          <c:val>
            <c:numRef>
              <c:f>'4000 setback'!$G$2:$G$13</c:f>
              <c:numCache>
                <c:formatCode>0.0%</c:formatCode>
                <c:ptCount val="12"/>
                <c:pt idx="0">
                  <c:v>0.35799999999999998</c:v>
                </c:pt>
                <c:pt idx="1">
                  <c:v>5.7000000000000002E-2</c:v>
                </c:pt>
                <c:pt idx="2">
                  <c:v>0.113</c:v>
                </c:pt>
                <c:pt idx="3">
                  <c:v>8.9999999999999993E-3</c:v>
                </c:pt>
                <c:pt idx="4">
                  <c:v>6.6000000000000003E-2</c:v>
                </c:pt>
                <c:pt idx="5">
                  <c:v>8.9999999999999993E-3</c:v>
                </c:pt>
                <c:pt idx="6">
                  <c:v>1.9E-2</c:v>
                </c:pt>
                <c:pt idx="7">
                  <c:v>1.9E-2</c:v>
                </c:pt>
                <c:pt idx="8">
                  <c:v>1.9E-2</c:v>
                </c:pt>
                <c:pt idx="9">
                  <c:v>0.20799999999999999</c:v>
                </c:pt>
                <c:pt idx="10">
                  <c:v>2.8000000000000001E-2</c:v>
                </c:pt>
                <c:pt idx="11">
                  <c:v>9.4E-2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8-B07B-4374-B42B-45188D232C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0292674809909674E-2"/>
          <c:y val="0.83024914811022421"/>
          <c:w val="0.97588080420321788"/>
          <c:h val="0.1558476604322469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Do You Rais</a:t>
            </a:r>
            <a:r>
              <a:rPr lang="en-US" sz="1800" b="1" baseline="0" dirty="0"/>
              <a:t>e Livestock?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797089702022542"/>
          <c:y val="0.93323570818906731"/>
          <c:w val="0.26778369615562758"/>
          <c:h val="4.925243683666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effectLst/>
              </a:rPr>
              <a:t>Perception of Setbacks (5000) – All CAFO Producers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527597982266882"/>
          <c:y val="5.0485135035690631E-2"/>
          <c:w val="0.56007807019439659"/>
          <c:h val="0.79741207807850578"/>
        </c:manualLayout>
      </c:layout>
      <c:pieChart>
        <c:varyColors val="1"/>
        <c:ser>
          <c:idx val="0"/>
          <c:order val="0"/>
          <c:explosion val="14"/>
          <c:dPt>
            <c:idx val="0"/>
            <c:bubble3D val="0"/>
            <c:spPr>
              <a:solidFill>
                <a:srgbClr val="60F33D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BFE-437B-AE72-7A02613C5A1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BFE-437B-AE72-7A02613C5A1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BFE-437B-AE72-7A02613C5A1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BFE-437B-AE72-7A02613C5A1C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BFE-437B-AE72-7A02613C5A1C}"/>
              </c:ext>
            </c:extLst>
          </c:dPt>
          <c:dPt>
            <c:idx val="5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EBFE-437B-AE72-7A02613C5A1C}"/>
              </c:ext>
            </c:extLst>
          </c:dPt>
          <c:dPt>
            <c:idx val="6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EBFE-437B-AE72-7A02613C5A1C}"/>
              </c:ext>
            </c:extLst>
          </c:dPt>
          <c:dPt>
            <c:idx val="7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EBFE-437B-AE72-7A02613C5A1C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EBFE-437B-AE72-7A02613C5A1C}"/>
              </c:ext>
            </c:extLst>
          </c:dPt>
          <c:dLbls>
            <c:dLbl>
              <c:idx val="5"/>
              <c:layout>
                <c:manualLayout>
                  <c:x val="-8.2969630563891183E-3"/>
                  <c:y val="-3.33194127603208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EBFE-437B-AE72-7A02613C5A1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'Setback 5000'!$F$2:$F$10</c:f>
              <c:strCache>
                <c:ptCount val="9"/>
                <c:pt idx="0">
                  <c:v>1/2 mile</c:v>
                </c:pt>
                <c:pt idx="1">
                  <c:v>15/16 mile</c:v>
                </c:pt>
                <c:pt idx="2">
                  <c:v>1 mile</c:v>
                </c:pt>
                <c:pt idx="3">
                  <c:v>2 miles</c:v>
                </c:pt>
                <c:pt idx="4">
                  <c:v>3 miles</c:v>
                </c:pt>
                <c:pt idx="5">
                  <c:v>5 miles</c:v>
                </c:pt>
                <c:pt idx="6">
                  <c:v>no response</c:v>
                </c:pt>
                <c:pt idx="7">
                  <c:v>Not Allowed</c:v>
                </c:pt>
                <c:pt idx="8">
                  <c:v>Too Restrictive</c:v>
                </c:pt>
              </c:strCache>
            </c:strRef>
          </c:cat>
          <c:val>
            <c:numRef>
              <c:f>'Setback 5000'!$G$2:$G$10</c:f>
              <c:numCache>
                <c:formatCode>0.0%</c:formatCode>
                <c:ptCount val="9"/>
                <c:pt idx="0">
                  <c:v>0.377</c:v>
                </c:pt>
                <c:pt idx="1">
                  <c:v>8.9999999999999993E-3</c:v>
                </c:pt>
                <c:pt idx="2">
                  <c:v>0.17899999999999999</c:v>
                </c:pt>
                <c:pt idx="3">
                  <c:v>5.7000000000000002E-2</c:v>
                </c:pt>
                <c:pt idx="4">
                  <c:v>3.7999999999999999E-2</c:v>
                </c:pt>
                <c:pt idx="5">
                  <c:v>3.7999999999999999E-2</c:v>
                </c:pt>
                <c:pt idx="6">
                  <c:v>0.19800000000000001</c:v>
                </c:pt>
                <c:pt idx="7">
                  <c:v>2.8000000000000001E-2</c:v>
                </c:pt>
                <c:pt idx="8">
                  <c:v>7.4999999999999997E-2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EBFE-437B-AE72-7A02613C5A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144749012806724E-3"/>
          <c:y val="0.87628151735370341"/>
          <c:w val="0.98289730458290636"/>
          <c:h val="0.108971937440588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Do You Rais</a:t>
            </a:r>
            <a:r>
              <a:rPr lang="en-US" sz="1800" b="1" baseline="0" dirty="0"/>
              <a:t>e Livestock?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797089702022542"/>
          <c:y val="0.93323570818906731"/>
          <c:w val="0.26778369615562758"/>
          <c:h val="4.925243683666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effectLst/>
              </a:rPr>
              <a:t>Perception of Setbacks (5000+) – All CAFO Producers</a:t>
            </a:r>
            <a:endParaRPr lang="en-US" dirty="0">
              <a:effectLst/>
            </a:endParaRPr>
          </a:p>
        </c:rich>
      </c:tx>
      <c:layout>
        <c:manualLayout>
          <c:xMode val="edge"/>
          <c:yMode val="edge"/>
          <c:x val="0.21724618427108747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059448323068701"/>
          <c:y val="6.465672684653008E-2"/>
          <c:w val="0.5713011215508953"/>
          <c:h val="0.7225784187716382"/>
        </c:manualLayout>
      </c:layout>
      <c:pieChart>
        <c:varyColors val="1"/>
        <c:ser>
          <c:idx val="0"/>
          <c:order val="0"/>
          <c:explosion val="21"/>
          <c:dPt>
            <c:idx val="0"/>
            <c:bubble3D val="0"/>
            <c:spPr>
              <a:solidFill>
                <a:srgbClr val="60F33D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DD7-4541-BBF0-12A6BE696514}"/>
              </c:ext>
            </c:extLst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DD7-4541-BBF0-12A6BE696514}"/>
              </c:ext>
            </c:extLst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DD7-4541-BBF0-12A6BE696514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DD7-4541-BBF0-12A6BE696514}"/>
              </c:ext>
            </c:extLst>
          </c:dPt>
          <c:dPt>
            <c:idx val="4"/>
            <c:bubble3D val="0"/>
            <c:spPr>
              <a:solidFill>
                <a:srgbClr val="99663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DD7-4541-BBF0-12A6BE696514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DD7-4541-BBF0-12A6BE696514}"/>
              </c:ext>
            </c:extLst>
          </c:dPt>
          <c:dPt>
            <c:idx val="6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BDD7-4541-BBF0-12A6BE696514}"/>
              </c:ext>
            </c:extLst>
          </c:dPt>
          <c:dPt>
            <c:idx val="7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BDD7-4541-BBF0-12A6BE696514}"/>
              </c:ext>
            </c:extLst>
          </c:dPt>
          <c:dPt>
            <c:idx val="8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BDD7-4541-BBF0-12A6BE696514}"/>
              </c:ext>
            </c:extLst>
          </c:dPt>
          <c:dPt>
            <c:idx val="9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BDD7-4541-BBF0-12A6BE696514}"/>
              </c:ext>
            </c:extLst>
          </c:dPt>
          <c:dPt>
            <c:idx val="10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BDD7-4541-BBF0-12A6BE696514}"/>
              </c:ext>
            </c:extLst>
          </c:dPt>
          <c:dPt>
            <c:idx val="11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BDD7-4541-BBF0-12A6BE696514}"/>
              </c:ext>
            </c:extLst>
          </c:dPt>
          <c:dPt>
            <c:idx val="1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BDD7-4541-BBF0-12A6BE696514}"/>
              </c:ext>
            </c:extLst>
          </c:dPt>
          <c:dLbls>
            <c:dLbl>
              <c:idx val="9"/>
              <c:layout>
                <c:manualLayout>
                  <c:x val="-2.48438891771341E-2"/>
                  <c:y val="-4.38896026325872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BDD7-4541-BBF0-12A6BE69651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'OVer 5000'!$F$2:$F$14</c:f>
              <c:strCache>
                <c:ptCount val="13"/>
                <c:pt idx="0">
                  <c:v>1/2 mile</c:v>
                </c:pt>
                <c:pt idx="1">
                  <c:v>3/4 mile</c:v>
                </c:pt>
                <c:pt idx="2">
                  <c:v>15/16 mile</c:v>
                </c:pt>
                <c:pt idx="3">
                  <c:v>1 mile</c:v>
                </c:pt>
                <c:pt idx="4">
                  <c:v>1.5 miles</c:v>
                </c:pt>
                <c:pt idx="5">
                  <c:v>2 miles</c:v>
                </c:pt>
                <c:pt idx="6">
                  <c:v>2.5 miles</c:v>
                </c:pt>
                <c:pt idx="7">
                  <c:v>3 miles</c:v>
                </c:pt>
                <c:pt idx="8">
                  <c:v>4 miles</c:v>
                </c:pt>
                <c:pt idx="9">
                  <c:v>5 miles</c:v>
                </c:pt>
                <c:pt idx="10">
                  <c:v>no response</c:v>
                </c:pt>
                <c:pt idx="11">
                  <c:v>Not Allowed</c:v>
                </c:pt>
                <c:pt idx="12">
                  <c:v>Too Restrictive</c:v>
                </c:pt>
              </c:strCache>
            </c:strRef>
          </c:cat>
          <c:val>
            <c:numRef>
              <c:f>'OVer 5000'!$G$2:$G$14</c:f>
              <c:numCache>
                <c:formatCode>0.00%</c:formatCode>
                <c:ptCount val="13"/>
                <c:pt idx="0">
                  <c:v>0.29199999999999998</c:v>
                </c:pt>
                <c:pt idx="1">
                  <c:v>1.9E-2</c:v>
                </c:pt>
                <c:pt idx="2">
                  <c:v>8.9999999999999993E-3</c:v>
                </c:pt>
                <c:pt idx="3">
                  <c:v>0.17899999999999999</c:v>
                </c:pt>
                <c:pt idx="4">
                  <c:v>1.9E-2</c:v>
                </c:pt>
                <c:pt idx="5">
                  <c:v>2.8000000000000001E-2</c:v>
                </c:pt>
                <c:pt idx="6">
                  <c:v>2.8000000000000001E-2</c:v>
                </c:pt>
                <c:pt idx="7">
                  <c:v>4.7E-2</c:v>
                </c:pt>
                <c:pt idx="8">
                  <c:v>8.9999999999999993E-3</c:v>
                </c:pt>
                <c:pt idx="9">
                  <c:v>4.7E-2</c:v>
                </c:pt>
                <c:pt idx="10">
                  <c:v>0.19800000000000001</c:v>
                </c:pt>
                <c:pt idx="11">
                  <c:v>4.7E-2</c:v>
                </c:pt>
                <c:pt idx="12">
                  <c:v>7.4999999999999997E-2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A-BDD7-4541-BBF0-12A6BE6965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2564379460621917"/>
          <c:w val="0.99293327193667291"/>
          <c:h val="0.161727582371105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Do You Rais</a:t>
            </a:r>
            <a:r>
              <a:rPr lang="en-US" sz="1800" b="1" baseline="0" dirty="0"/>
              <a:t>e Livestock?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797089702022542"/>
          <c:y val="0.93323570818906731"/>
          <c:w val="0.26778369615562758"/>
          <c:h val="4.925243683666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What Type of Animals</a:t>
            </a:r>
            <a:r>
              <a:rPr lang="en-US" sz="2000" b="1" baseline="0" dirty="0"/>
              <a:t> Do You Raise?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Do You Rais</a:t>
            </a:r>
            <a:r>
              <a:rPr lang="en-US" sz="1800" b="1" baseline="0" dirty="0"/>
              <a:t>e Livestock?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797089702022542"/>
          <c:y val="0.93323570818906731"/>
          <c:w val="0.26778369615562758"/>
          <c:h val="4.925243683666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What Type of Animals</a:t>
            </a:r>
            <a:r>
              <a:rPr lang="en-US" sz="2000" b="1" baseline="0" dirty="0"/>
              <a:t> Do You Raise?</a:t>
            </a:r>
            <a:endParaRPr lang="en-US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i="0" u="none" strike="noStrike" baseline="0" dirty="0">
                <a:effectLst/>
              </a:rPr>
              <a:t>How are the animals confined?</a:t>
            </a:r>
            <a:endParaRPr lang="en-US" dirty="0"/>
          </a:p>
        </c:rich>
      </c:tx>
      <c:layout>
        <c:manualLayout>
          <c:xMode val="edge"/>
          <c:yMode val="edge"/>
          <c:x val="0.24034557992905842"/>
          <c:y val="4.34365688386811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E1B-49E5-82D5-DE57BED9F8AE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E1B-49E5-82D5-DE57BED9F8AE}"/>
              </c:ext>
            </c:extLst>
          </c:dPt>
          <c:dPt>
            <c:idx val="2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E1B-49E5-82D5-DE57BED9F8A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E1B-49E5-82D5-DE57BED9F8AE}"/>
              </c:ext>
            </c:extLst>
          </c:dPt>
          <c:dPt>
            <c:idx val="4"/>
            <c:bubble3D val="0"/>
            <c:spPr>
              <a:solidFill>
                <a:srgbClr val="60F33D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AE1B-49E5-82D5-DE57BED9F8AE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AE1B-49E5-82D5-DE57BED9F8AE}"/>
              </c:ext>
            </c:extLst>
          </c:dPt>
          <c:dPt>
            <c:idx val="6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AE1B-49E5-82D5-DE57BED9F8AE}"/>
              </c:ext>
            </c:extLst>
          </c:dPt>
          <c:dLbls>
            <c:dLbl>
              <c:idx val="0"/>
              <c:layout>
                <c:manualLayout>
                  <c:x val="-1.4630703724550626E-2"/>
                  <c:y val="-6.44690126974109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E1B-49E5-82D5-DE57BED9F8A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7.4871476112601566E-3"/>
                  <c:y val="7.30087177355668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E1B-49E5-82D5-DE57BED9F8A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4567770663439396E-2"/>
                  <c:y val="-1.63721482488475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E1B-49E5-82D5-DE57BED9F8AE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5.0302609463522857E-2"/>
                  <c:y val="-9.10603653100044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E1B-49E5-82D5-DE57BED9F8AE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4.1142518058320523E-3"/>
                  <c:y val="5.84854588300352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AE1B-49E5-82D5-DE57BED9F8AE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7.5999558474356679E-3"/>
                  <c:y val="3.4273846955308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AE1B-49E5-82D5-DE57BED9F8A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Sheet4!$A$37:$A$43</c:f>
              <c:strCache>
                <c:ptCount val="7"/>
                <c:pt idx="0">
                  <c:v>Open Lot Only</c:v>
                </c:pt>
                <c:pt idx="1">
                  <c:v>Open Lot/Under Roof/Free Range</c:v>
                </c:pt>
                <c:pt idx="2">
                  <c:v>Open Lot/Under Roof</c:v>
                </c:pt>
                <c:pt idx="3">
                  <c:v>Open Lot/Free Range</c:v>
                </c:pt>
                <c:pt idx="4">
                  <c:v>Under Roof/Free Range</c:v>
                </c:pt>
                <c:pt idx="5">
                  <c:v>Under Roof Only</c:v>
                </c:pt>
                <c:pt idx="6">
                  <c:v>Free Range</c:v>
                </c:pt>
              </c:strCache>
            </c:strRef>
          </c:cat>
          <c:val>
            <c:numRef>
              <c:f>Sheet4!$B$37:$B$43</c:f>
              <c:numCache>
                <c:formatCode>0%</c:formatCode>
                <c:ptCount val="7"/>
                <c:pt idx="0">
                  <c:v>0.33</c:v>
                </c:pt>
                <c:pt idx="1">
                  <c:v>0.06</c:v>
                </c:pt>
                <c:pt idx="2">
                  <c:v>7.0000000000000007E-2</c:v>
                </c:pt>
                <c:pt idx="3">
                  <c:v>0.3</c:v>
                </c:pt>
                <c:pt idx="4">
                  <c:v>0.03</c:v>
                </c:pt>
                <c:pt idx="5">
                  <c:v>0.06</c:v>
                </c:pt>
                <c:pt idx="6">
                  <c:v>0.16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AE1B-49E5-82D5-DE57BED9F8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6195536204011105"/>
          <c:w val="1"/>
          <c:h val="0.215183285939530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Do You Rais</a:t>
            </a:r>
            <a:r>
              <a:rPr lang="en-US" sz="1800" b="1" baseline="0" dirty="0"/>
              <a:t>e Livestock?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797089702022542"/>
          <c:y val="0.93323570818906731"/>
          <c:w val="0.26778369615562758"/>
          <c:h val="4.925243683666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1A0807F-AE70-4EF8-AE4B-F47A0B4B6C43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83004A0-2DF9-4DC7-BE40-6B1728254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982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3429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1843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340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5933" y="4530631"/>
            <a:ext cx="5608320" cy="366045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7683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2101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xmlns="" id="{3732BDE7-D578-4719-A427-CD049A7DF0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4833379"/>
              </p:ext>
            </p:extLst>
          </p:nvPr>
        </p:nvGraphicFramePr>
        <p:xfrm>
          <a:off x="581142" y="6435353"/>
          <a:ext cx="6011750" cy="2861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998894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284345"/>
            <a:ext cx="5608320" cy="366045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74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1417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75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65886" lvl="1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40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88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644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970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185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7229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7887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004A0-2DF9-4DC7-BE40-6B1728254BF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245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C45D34-6886-4566-BDFA-7F42CBB3E8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2CFC6B7-9417-43CE-A907-558E8B02FD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20FEAC4-9D64-4251-88AA-FCBF6A6DC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FF1C-F890-4D73-8001-488145AABEEB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889E091-8790-407C-AE3A-F59EE1AFF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F14084B-24C0-4394-9289-1B3DB4DF1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CEDB8-9D73-4745-A936-FDCD5CDA4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77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E8BEDF-BDB0-4903-8401-61137B894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1D0D87E-C7EE-4278-9AD7-196B45F070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FD8CB7D-AEDA-4E19-9E9D-7B6807B94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FF1C-F890-4D73-8001-488145AABEEB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242DDB3-7B91-40B3-8083-4CA4C86E4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F6F5F96-55EE-45C1-AA43-2D57E3DD2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CEDB8-9D73-4745-A936-FDCD5CDA4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83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2A295D0-6077-4D24-99FE-04C4648D97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4AF5F29-21C6-4E81-AE4C-13E2086F5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03B13ED-EF9C-49A4-AD99-27C2004D2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FF1C-F890-4D73-8001-488145AABEEB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60A0D32-0A64-4549-A45F-47180E231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CDABE28-8999-4501-A3F0-F95AE2549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CEDB8-9D73-4745-A936-FDCD5CDA4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67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2BCB05-C98E-465B-84DD-FBD8F21C3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845A2A-4D93-46DC-A897-0D6B41921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243E4C-6D86-4F41-9879-88C028512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FF1C-F890-4D73-8001-488145AABEEB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4DB024E-C8FF-4D6C-8201-695F2C7C2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958D13F-5460-4C81-AA7E-85F21B248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CEDB8-9D73-4745-A936-FDCD5CDA4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4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AB2644-78F0-4E05-8918-86801B20E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DAC473-D6C5-484C-88A8-63E8D6B35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8D158E-CE38-4C87-8893-C827A1154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FF1C-F890-4D73-8001-488145AABEEB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43BEC85-3CFF-47E6-99E0-1DD967B2B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CF43A62-6DF7-4153-A238-435D65327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CEDB8-9D73-4745-A936-FDCD5CDA4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27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67A325-7E7B-478D-AAF5-9B56D979A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DD7B604-8B0E-4B74-9ADF-8D70EF7538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9D7D483-36E6-4C79-941E-A4BF53F59E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1D711C3-B4C4-4E37-95F0-CBF93C689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FF1C-F890-4D73-8001-488145AABEEB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B250D08-023D-4C34-9932-E06E0E1CE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51B9819-98B6-4EAC-A41B-BACDBB311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CEDB8-9D73-4745-A936-FDCD5CDA4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402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89E7E0-BFEE-4BA1-BCDD-760E4E86E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D3F3492-A376-473C-A95D-F6BA66EA8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1FBB3C2-6899-4A92-9DD3-77596950FF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49AE1C3-BB3D-4A3C-B34A-A8F6C2788E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D37D33E-043A-4F63-B4A4-5B7482641A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E4AB8B0-8B16-478C-8466-5792FA27F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FF1C-F890-4D73-8001-488145AABEEB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5BEF9B-28B3-4045-A83E-26E6BFE15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FC5E5DC-565A-46B0-8756-D0432CAFE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CEDB8-9D73-4745-A936-FDCD5CDA4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829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A109C4-8402-4299-9CC2-B8C9F8A61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6B83FCD-0ACB-41B6-A007-4CBD1685B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FF1C-F890-4D73-8001-488145AABEEB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902CDBD-D0F9-4AD6-BA2B-A8FB833B6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FF5AB8E-85BF-4844-BCA9-D9E033038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CEDB8-9D73-4745-A936-FDCD5CDA4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179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DABFF11-02D4-4BFF-9D20-DD47BE121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FF1C-F890-4D73-8001-488145AABEEB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0A5CD7B-C883-489C-BF19-35AD02E7E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B25B6CE-C588-4B4A-9BFA-FDF91A5C5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CEDB8-9D73-4745-A936-FDCD5CDA4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0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A6AF34-851D-4050-BFCF-C609BB517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05DDE9-86F8-42E6-91A8-D51CD3636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A953660-FC0A-4E89-A963-8E969EA7CD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7A193EE-9104-4908-A81B-201FF0AA3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FF1C-F890-4D73-8001-488145AABEEB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5D36517-2984-4FD4-82EE-BCE215A2F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F911E19-2C9F-4FF4-882A-0CA660B8E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CEDB8-9D73-4745-A936-FDCD5CDA4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40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C9C0C3-F230-44D6-B019-51F19128A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D7BEFF7-A69B-4858-A326-5BF1870595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F13DDBD-3326-4089-9B8C-E02A4446F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4EAC609-D7CF-46C1-BCD1-C2F90A414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FF1C-F890-4D73-8001-488145AABEEB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8F3B99D-431A-4DA8-BA20-58BE131F7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F1B9A1D-33BE-4A97-827D-CB84AC3B7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CEDB8-9D73-4745-A936-FDCD5CDA4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57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84DE4C3-6AB0-4F27-928A-40A7D9191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05A6EE5-BA04-4704-86D3-ABE34CC08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3939286-BA5D-4B6B-8701-EBD15E0048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9FF1C-F890-4D73-8001-488145AABEEB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DE2AF8A-AC1A-4425-890C-4A3B2127D7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568010-FBCB-4185-98FF-19F540CA0E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CEDB8-9D73-4745-A936-FDCD5CDA4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215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7" Type="http://schemas.openxmlformats.org/officeDocument/2006/relationships/chart" Target="../charts/chart2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23.xml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27.xml"/><Relationship Id="rId4" Type="http://schemas.openxmlformats.org/officeDocument/2006/relationships/chart" Target="../charts/chart2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31.xml"/><Relationship Id="rId5" Type="http://schemas.openxmlformats.org/officeDocument/2006/relationships/chart" Target="../charts/chart30.xml"/><Relationship Id="rId4" Type="http://schemas.openxmlformats.org/officeDocument/2006/relationships/chart" Target="../charts/chart2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1E7A06-8E92-4EAD-B810-F7475A2EAA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2017 CAFO Producer Survey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F35692F-74FC-40B3-B026-642FBFDE00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03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A02B13-8ABB-49FF-90CC-9DE702088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What is your perception regarding Codington County's existing CAFO regulations?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0ACFFA-AA19-4030-BE47-65C5F14FD8C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106 Responses</a:t>
            </a:r>
          </a:p>
          <a:p>
            <a:pPr lvl="1"/>
            <a:r>
              <a:rPr lang="en-US" b="1" dirty="0"/>
              <a:t>Just Right (53)</a:t>
            </a:r>
          </a:p>
          <a:p>
            <a:pPr lvl="1"/>
            <a:r>
              <a:rPr lang="en-US" b="1" dirty="0"/>
              <a:t>Too Strict (11)</a:t>
            </a:r>
          </a:p>
          <a:p>
            <a:pPr lvl="1"/>
            <a:r>
              <a:rPr lang="en-US" b="1" dirty="0"/>
              <a:t>Too Relaxed (28)</a:t>
            </a:r>
          </a:p>
          <a:p>
            <a:pPr lvl="1"/>
            <a:r>
              <a:rPr lang="en-US" b="1" dirty="0"/>
              <a:t>No Response (14)</a:t>
            </a:r>
          </a:p>
          <a:p>
            <a:endParaRPr lang="en-US" b="1" dirty="0"/>
          </a:p>
          <a:p>
            <a:r>
              <a:rPr lang="en-US" b="1" dirty="0"/>
              <a:t>79% of those that thought the responses were too relaxed raised less than 300 animals</a:t>
            </a:r>
          </a:p>
          <a:p>
            <a:r>
              <a:rPr lang="en-US" b="1" dirty="0"/>
              <a:t>64% of those that thought the responses were just right raised less than 500 animals</a:t>
            </a:r>
          </a:p>
          <a:p>
            <a:r>
              <a:rPr lang="en-US" b="1" dirty="0"/>
              <a:t>46% of those that thought the responses were too restrictive raised more than 500 animals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lvl="1"/>
            <a:endParaRPr lang="en-US" b="1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4179B5BE-DC50-4AD6-9CB2-B63A7448199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63F4528A-D464-43C4-AAC3-A09D13E99C18}"/>
              </a:ext>
            </a:extLst>
          </p:cNvPr>
          <p:cNvGraphicFramePr>
            <a:graphicFrameLocks/>
          </p:cNvGraphicFramePr>
          <p:nvPr/>
        </p:nvGraphicFramePr>
        <p:xfrm>
          <a:off x="6019800" y="1494503"/>
          <a:ext cx="5638800" cy="5102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xmlns="" id="{A3FDFFE2-CFAB-4355-8A3F-AB0320EA2B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6542399"/>
              </p:ext>
            </p:extLst>
          </p:nvPr>
        </p:nvGraphicFramePr>
        <p:xfrm>
          <a:off x="6421120" y="1825625"/>
          <a:ext cx="5770880" cy="503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330086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A02B13-8ABB-49FF-90CC-9DE702088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365125"/>
            <a:ext cx="1197751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Codington County currently requires new and expanding CAFOs over 2,000 animal units to be located at least 1/2 mile from the nearest neighboring house. Is this setback adequate?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0ACFFA-AA19-4030-BE47-65C5F14FD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960" y="2556959"/>
            <a:ext cx="5181600" cy="3982403"/>
          </a:xfrm>
        </p:spPr>
        <p:txBody>
          <a:bodyPr/>
          <a:lstStyle/>
          <a:p>
            <a:r>
              <a:rPr lang="en-US" b="1" dirty="0"/>
              <a:t>106 Responses</a:t>
            </a:r>
          </a:p>
          <a:p>
            <a:pPr lvl="1"/>
            <a:r>
              <a:rPr lang="en-US" b="1" dirty="0"/>
              <a:t>64 - Yes </a:t>
            </a:r>
          </a:p>
          <a:p>
            <a:pPr lvl="1"/>
            <a:r>
              <a:rPr lang="en-US" b="1" dirty="0"/>
              <a:t>36 - No </a:t>
            </a:r>
          </a:p>
          <a:p>
            <a:pPr lvl="1"/>
            <a:r>
              <a:rPr lang="en-US" b="1" dirty="0"/>
              <a:t>6 – No Opinion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4179B5BE-DC50-4AD6-9CB2-B63A7448199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63F4528A-D464-43C4-AAC3-A09D13E99C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671778"/>
              </p:ext>
            </p:extLst>
          </p:nvPr>
        </p:nvGraphicFramePr>
        <p:xfrm>
          <a:off x="5699760" y="2062480"/>
          <a:ext cx="6492240" cy="4795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xmlns="" id="{F887745E-BB1B-4C95-BFA0-B54BBCF1DE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8813925"/>
              </p:ext>
            </p:extLst>
          </p:nvPr>
        </p:nvGraphicFramePr>
        <p:xfrm>
          <a:off x="6243320" y="2247820"/>
          <a:ext cx="5405120" cy="4424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87448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A02B13-8ABB-49FF-90CC-9DE702088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2088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What should the setback be (2,000 Animal Units)?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0ACFFA-AA19-4030-BE47-65C5F14FD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2194559"/>
            <a:ext cx="60198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36 Not Adequate Responses </a:t>
            </a:r>
          </a:p>
          <a:p>
            <a:r>
              <a:rPr lang="en-US" b="1" dirty="0"/>
              <a:t>½ Mile (6)</a:t>
            </a:r>
          </a:p>
          <a:p>
            <a:r>
              <a:rPr lang="en-US" b="1" dirty="0"/>
              <a:t>5/8 Mile (1)</a:t>
            </a:r>
          </a:p>
          <a:p>
            <a:r>
              <a:rPr lang="en-US" b="1" dirty="0"/>
              <a:t>¾ Mile (3)</a:t>
            </a:r>
          </a:p>
          <a:p>
            <a:r>
              <a:rPr lang="en-US" b="1" dirty="0"/>
              <a:t>1 Mile (7)</a:t>
            </a:r>
          </a:p>
          <a:p>
            <a:r>
              <a:rPr lang="en-US" b="1" dirty="0"/>
              <a:t>2 Miles (5)</a:t>
            </a:r>
          </a:p>
          <a:p>
            <a:r>
              <a:rPr lang="en-US" b="1" dirty="0"/>
              <a:t>3 Miles (1)</a:t>
            </a:r>
          </a:p>
          <a:p>
            <a:r>
              <a:rPr lang="en-US" b="1" dirty="0"/>
              <a:t>5 Miles (2)</a:t>
            </a:r>
          </a:p>
          <a:p>
            <a:r>
              <a:rPr lang="en-US" b="1" dirty="0"/>
              <a:t>Not Allowed (1)</a:t>
            </a:r>
          </a:p>
          <a:p>
            <a:r>
              <a:rPr lang="en-US" b="1" dirty="0"/>
              <a:t>No Opinion (10)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4179B5BE-DC50-4AD6-9CB2-B63A7448199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63F4528A-D464-43C4-AAC3-A09D13E99C18}"/>
              </a:ext>
            </a:extLst>
          </p:cNvPr>
          <p:cNvGraphicFramePr>
            <a:graphicFrameLocks/>
          </p:cNvGraphicFramePr>
          <p:nvPr/>
        </p:nvGraphicFramePr>
        <p:xfrm>
          <a:off x="5699760" y="2062480"/>
          <a:ext cx="6492240" cy="4795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xmlns="" id="{F887745E-BB1B-4C95-BFA0-B54BBCF1DE1D}"/>
              </a:ext>
            </a:extLst>
          </p:cNvPr>
          <p:cNvGraphicFramePr>
            <a:graphicFrameLocks/>
          </p:cNvGraphicFramePr>
          <p:nvPr/>
        </p:nvGraphicFramePr>
        <p:xfrm>
          <a:off x="6243320" y="2247820"/>
          <a:ext cx="5405120" cy="4424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xmlns="" id="{FD15C59E-D46C-40CF-ABA1-D2B6AE5CD4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8444469"/>
              </p:ext>
            </p:extLst>
          </p:nvPr>
        </p:nvGraphicFramePr>
        <p:xfrm>
          <a:off x="4175760" y="1574480"/>
          <a:ext cx="7945120" cy="5171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xmlns="" id="{3943DD50-A890-422C-BC26-D561223D46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6545981"/>
              </p:ext>
            </p:extLst>
          </p:nvPr>
        </p:nvGraphicFramePr>
        <p:xfrm>
          <a:off x="4357511" y="1462720"/>
          <a:ext cx="7834489" cy="5283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716116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A02B13-8ABB-49FF-90CC-9DE702088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365125"/>
            <a:ext cx="12101688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What should the setback be (3,000 Animal Units)?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0ACFFA-AA19-4030-BE47-65C5F14FD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-1" y="2194559"/>
            <a:ext cx="6604001" cy="398240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36 CAFO Setback Not Adequate Responses </a:t>
            </a:r>
          </a:p>
          <a:p>
            <a:r>
              <a:rPr lang="en-US" b="1" dirty="0"/>
              <a:t>¾ Mile (7)</a:t>
            </a:r>
          </a:p>
          <a:p>
            <a:r>
              <a:rPr lang="en-US" b="1" dirty="0"/>
              <a:t>1 Mile (3)</a:t>
            </a:r>
          </a:p>
          <a:p>
            <a:r>
              <a:rPr lang="en-US" b="1" dirty="0"/>
              <a:t>1.5 Miles (2)</a:t>
            </a:r>
          </a:p>
          <a:p>
            <a:r>
              <a:rPr lang="en-US" b="1" dirty="0"/>
              <a:t>2 Miles (4)</a:t>
            </a:r>
          </a:p>
          <a:p>
            <a:r>
              <a:rPr lang="en-US" b="1" dirty="0"/>
              <a:t>3 Miles (4)</a:t>
            </a:r>
          </a:p>
          <a:p>
            <a:r>
              <a:rPr lang="en-US" b="1" dirty="0"/>
              <a:t>5 Miles (2)</a:t>
            </a:r>
          </a:p>
          <a:p>
            <a:r>
              <a:rPr lang="en-US" b="1" dirty="0"/>
              <a:t>Not Allowed (1)</a:t>
            </a:r>
          </a:p>
          <a:p>
            <a:r>
              <a:rPr lang="en-US" b="1" dirty="0"/>
              <a:t>No Response (13)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xmlns="" id="{F887745E-BB1B-4C95-BFA0-B54BBCF1DE1D}"/>
              </a:ext>
            </a:extLst>
          </p:cNvPr>
          <p:cNvGraphicFramePr>
            <a:graphicFrameLocks/>
          </p:cNvGraphicFramePr>
          <p:nvPr/>
        </p:nvGraphicFramePr>
        <p:xfrm>
          <a:off x="6243320" y="2247820"/>
          <a:ext cx="5405120" cy="4424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xmlns="" id="{3943DD50-A890-422C-BC26-D561223D46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6796181"/>
              </p:ext>
            </p:extLst>
          </p:nvPr>
        </p:nvGraphicFramePr>
        <p:xfrm>
          <a:off x="5238043" y="1538112"/>
          <a:ext cx="6953956" cy="5319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xmlns="" id="{C0C686E7-9874-4FA6-B7FB-C1BDD5C39D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7074834"/>
              </p:ext>
            </p:extLst>
          </p:nvPr>
        </p:nvGraphicFramePr>
        <p:xfrm>
          <a:off x="4948484" y="1525816"/>
          <a:ext cx="6699956" cy="5319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23240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A02B13-8ABB-49FF-90CC-9DE702088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" y="365125"/>
            <a:ext cx="1212088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What should the setback be (4,000 Animal Units)?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0ACFFA-AA19-4030-BE47-65C5F14FD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" y="2194559"/>
            <a:ext cx="4460803" cy="4795520"/>
          </a:xfrm>
        </p:spPr>
        <p:txBody>
          <a:bodyPr>
            <a:normAutofit/>
          </a:bodyPr>
          <a:lstStyle/>
          <a:p>
            <a:r>
              <a:rPr lang="en-US" b="1" dirty="0"/>
              <a:t>36 CAFO Setback Not Adequate Responses </a:t>
            </a:r>
          </a:p>
          <a:p>
            <a:pPr lvl="1"/>
            <a:r>
              <a:rPr lang="en-US" b="1" dirty="0"/>
              <a:t>¾ Mile (4)</a:t>
            </a:r>
          </a:p>
          <a:p>
            <a:pPr lvl="1"/>
            <a:r>
              <a:rPr lang="en-US" b="1" dirty="0"/>
              <a:t>1 Mile (4)</a:t>
            </a:r>
          </a:p>
          <a:p>
            <a:pPr lvl="1"/>
            <a:r>
              <a:rPr lang="en-US" b="1" dirty="0"/>
              <a:t>1.5 Miles (5)</a:t>
            </a:r>
          </a:p>
          <a:p>
            <a:pPr lvl="1"/>
            <a:r>
              <a:rPr lang="en-US" b="1" dirty="0"/>
              <a:t>2.5 Miles (2)</a:t>
            </a:r>
          </a:p>
          <a:p>
            <a:pPr lvl="1"/>
            <a:r>
              <a:rPr lang="en-US" b="1" dirty="0"/>
              <a:t>3 Miles (2)</a:t>
            </a:r>
          </a:p>
          <a:p>
            <a:pPr lvl="1"/>
            <a:r>
              <a:rPr lang="en-US" b="1" dirty="0"/>
              <a:t>4 Miles (2)</a:t>
            </a:r>
          </a:p>
          <a:p>
            <a:pPr lvl="1"/>
            <a:r>
              <a:rPr lang="en-US" b="1" dirty="0"/>
              <a:t>5 Miles (2)</a:t>
            </a:r>
          </a:p>
          <a:p>
            <a:pPr lvl="1"/>
            <a:r>
              <a:rPr lang="en-US" b="1" dirty="0"/>
              <a:t>Not Allowed (1)</a:t>
            </a:r>
          </a:p>
          <a:p>
            <a:pPr lvl="1"/>
            <a:r>
              <a:rPr lang="en-US" b="1" dirty="0"/>
              <a:t>No Opinion (14)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4179B5BE-DC50-4AD6-9CB2-B63A7448199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63F4528A-D464-43C4-AAC3-A09D13E99C18}"/>
              </a:ext>
            </a:extLst>
          </p:cNvPr>
          <p:cNvGraphicFramePr>
            <a:graphicFrameLocks/>
          </p:cNvGraphicFramePr>
          <p:nvPr/>
        </p:nvGraphicFramePr>
        <p:xfrm>
          <a:off x="5699760" y="2062480"/>
          <a:ext cx="6492240" cy="4795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xmlns="" id="{F887745E-BB1B-4C95-BFA0-B54BBCF1DE1D}"/>
              </a:ext>
            </a:extLst>
          </p:cNvPr>
          <p:cNvGraphicFramePr>
            <a:graphicFrameLocks/>
          </p:cNvGraphicFramePr>
          <p:nvPr/>
        </p:nvGraphicFramePr>
        <p:xfrm>
          <a:off x="6243320" y="2247820"/>
          <a:ext cx="5405120" cy="4424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xmlns="" id="{B97D80DB-2AAA-4144-BCC5-AF5996AE77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3988081"/>
              </p:ext>
            </p:extLst>
          </p:nvPr>
        </p:nvGraphicFramePr>
        <p:xfrm>
          <a:off x="4933244" y="1377244"/>
          <a:ext cx="7187636" cy="5480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679947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A02B13-8ABB-49FF-90CC-9DE702088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" y="365125"/>
            <a:ext cx="1212088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What should the setback be (5,000 Animal Units)?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0ACFFA-AA19-4030-BE47-65C5F14FD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3560" y="2194559"/>
            <a:ext cx="5476240" cy="398240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36 CAFO Setback Not Adequate Responses </a:t>
            </a:r>
          </a:p>
          <a:p>
            <a:r>
              <a:rPr lang="en-US" b="1" dirty="0"/>
              <a:t>15/16 Mile (1)</a:t>
            </a:r>
          </a:p>
          <a:p>
            <a:r>
              <a:rPr lang="en-US" b="1" dirty="0"/>
              <a:t>1 Mile (8)</a:t>
            </a:r>
          </a:p>
          <a:p>
            <a:r>
              <a:rPr lang="en-US" b="1" dirty="0"/>
              <a:t>2 Miles (4)</a:t>
            </a:r>
          </a:p>
          <a:p>
            <a:r>
              <a:rPr lang="en-US" b="1" dirty="0"/>
              <a:t>3 Miles (3)</a:t>
            </a:r>
          </a:p>
          <a:p>
            <a:r>
              <a:rPr lang="en-US" b="1" dirty="0"/>
              <a:t>5 Miles (4)</a:t>
            </a:r>
          </a:p>
          <a:p>
            <a:r>
              <a:rPr lang="en-US" b="1" dirty="0"/>
              <a:t>Not Allowed (3)</a:t>
            </a:r>
          </a:p>
          <a:p>
            <a:r>
              <a:rPr lang="en-US" b="1" dirty="0"/>
              <a:t>No Opinion (13)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4179B5BE-DC50-4AD6-9CB2-B63A7448199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xmlns="" id="{66689FCA-E6A6-4B56-AD55-57466787C2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1333978"/>
              </p:ext>
            </p:extLst>
          </p:nvPr>
        </p:nvGraphicFramePr>
        <p:xfrm>
          <a:off x="4835031" y="1422400"/>
          <a:ext cx="7356969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630631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A02B13-8ABB-49FF-90CC-9DE702088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23" y="18027"/>
            <a:ext cx="1212088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What should the setback be (5,000+ Animal Units)?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0ACFFA-AA19-4030-BE47-65C5F14FD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120" y="2194559"/>
            <a:ext cx="5347547" cy="4645414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36 CAFO Setback Not Adequate Responses </a:t>
            </a:r>
          </a:p>
          <a:p>
            <a:pPr lvl="1"/>
            <a:r>
              <a:rPr lang="en-US" b="1" dirty="0"/>
              <a:t>15/16 Mile (1)</a:t>
            </a:r>
          </a:p>
          <a:p>
            <a:pPr lvl="1"/>
            <a:r>
              <a:rPr lang="en-US" b="1" dirty="0"/>
              <a:t>1 Mile (7)</a:t>
            </a:r>
          </a:p>
          <a:p>
            <a:pPr lvl="1"/>
            <a:r>
              <a:rPr lang="en-US" b="1" dirty="0"/>
              <a:t>1.5 Miles (2)</a:t>
            </a:r>
          </a:p>
          <a:p>
            <a:pPr lvl="1"/>
            <a:r>
              <a:rPr lang="en-US" b="1" dirty="0"/>
              <a:t>2 Miles (2)</a:t>
            </a:r>
          </a:p>
          <a:p>
            <a:pPr lvl="1"/>
            <a:r>
              <a:rPr lang="en-US" b="1" dirty="0"/>
              <a:t>2.5 Miles (1)</a:t>
            </a:r>
          </a:p>
          <a:p>
            <a:pPr lvl="1"/>
            <a:r>
              <a:rPr lang="en-US" b="1" dirty="0"/>
              <a:t>3 Miles (4)</a:t>
            </a:r>
          </a:p>
          <a:p>
            <a:pPr lvl="1"/>
            <a:r>
              <a:rPr lang="en-US" b="1" dirty="0"/>
              <a:t>4 Miles (1)</a:t>
            </a:r>
          </a:p>
          <a:p>
            <a:pPr lvl="1"/>
            <a:r>
              <a:rPr lang="en-US" b="1" dirty="0"/>
              <a:t>5 Miles (4)</a:t>
            </a:r>
          </a:p>
          <a:p>
            <a:pPr lvl="1"/>
            <a:r>
              <a:rPr lang="en-US" b="1" dirty="0"/>
              <a:t>Not Allowed (4)</a:t>
            </a:r>
          </a:p>
          <a:p>
            <a:pPr lvl="1"/>
            <a:r>
              <a:rPr lang="en-US" b="1" dirty="0"/>
              <a:t>No Opinion (10)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4179B5BE-DC50-4AD6-9CB2-B63A7448199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xmlns="" id="{DF95A748-D72F-4673-96A4-EBADC50A87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2693938"/>
              </p:ext>
            </p:extLst>
          </p:nvPr>
        </p:nvGraphicFramePr>
        <p:xfrm>
          <a:off x="4447822" y="984338"/>
          <a:ext cx="7744178" cy="6033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10119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9036BFBA-2A7B-484B-A075-0DAF5526B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Observations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3D5C1A0-D6CF-46B9-B4D2-1D7398038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" y="1414464"/>
            <a:ext cx="12011378" cy="544353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37% of existing producers find setback from residences adequate for 5000+ animal unit CAFOs </a:t>
            </a:r>
          </a:p>
          <a:p>
            <a:r>
              <a:rPr lang="en-US" dirty="0"/>
              <a:t>45% of existing producers find setback from residences adequate for 5000 animal unit CAFOs </a:t>
            </a:r>
          </a:p>
          <a:p>
            <a:r>
              <a:rPr lang="en-US" dirty="0"/>
              <a:t>45% of existing producers find setback from residences adequate for 4000 animal unit CAFOs </a:t>
            </a:r>
          </a:p>
          <a:p>
            <a:r>
              <a:rPr lang="en-US" dirty="0"/>
              <a:t>52% of existing producers find setback from residences adequate for 3000 animal unit CAFOs </a:t>
            </a:r>
          </a:p>
          <a:p>
            <a:r>
              <a:rPr lang="en-US" dirty="0"/>
              <a:t>64% of existing producers find setback from residences adequate for 2000 animal unit CAFOs </a:t>
            </a:r>
          </a:p>
          <a:p>
            <a:r>
              <a:rPr lang="en-US" dirty="0"/>
              <a:t>Most producers raise less than 1,000 Animal Units</a:t>
            </a:r>
          </a:p>
          <a:p>
            <a:r>
              <a:rPr lang="en-US" dirty="0"/>
              <a:t>Most Producers find existing rules to be adequate - 60%</a:t>
            </a:r>
          </a:p>
          <a:p>
            <a:r>
              <a:rPr lang="en-US" dirty="0"/>
              <a:t>40% of existing producers plan on expanding over the next 20 years</a:t>
            </a:r>
          </a:p>
          <a:p>
            <a:r>
              <a:rPr lang="en-US" dirty="0"/>
              <a:t>Based on survey – May need to develop a graduated setback system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253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4DFB0A-FD83-4B9D-A145-6BAE5364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47783"/>
            <a:ext cx="11049000" cy="154290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June 2017 - Surveys sent by mail to producers identified by 2012 Land Use Survey and those </a:t>
            </a:r>
            <a:br>
              <a:rPr lang="en-US" b="1" dirty="0"/>
            </a:br>
            <a:r>
              <a:rPr lang="en-US" b="1" dirty="0"/>
              <a:t>CAFOs Issued Permits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24EA370-ACCC-41FB-9CD4-7B8234FB4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247 Surveys sent</a:t>
            </a:r>
          </a:p>
          <a:p>
            <a:r>
              <a:rPr lang="en-US" dirty="0"/>
              <a:t>123 Responses</a:t>
            </a:r>
          </a:p>
          <a:p>
            <a:r>
              <a:rPr lang="en-US" dirty="0"/>
              <a:t>Response Rate: 50%</a:t>
            </a:r>
          </a:p>
          <a:p>
            <a:r>
              <a:rPr lang="en-US" dirty="0"/>
              <a:t>Confidence Level: 95%</a:t>
            </a:r>
          </a:p>
          <a:p>
            <a:pPr lvl="1"/>
            <a:r>
              <a:rPr lang="en-US" dirty="0"/>
              <a:t>This tells you how sure you can be of the error of margin. It is expressed as a percentage and represents how often the true percentage of the population who would pick an answer lies within the margin of error</a:t>
            </a:r>
          </a:p>
          <a:p>
            <a:r>
              <a:rPr lang="en-US" dirty="0"/>
              <a:t>Margin of Error:  6.3%</a:t>
            </a:r>
          </a:p>
          <a:p>
            <a:pPr lvl="1"/>
            <a:r>
              <a:rPr lang="en-US" dirty="0"/>
              <a:t>This is the plus-or-minus figure usually reported in newspaper or television opinion poll results. For example, if you use a margin of error of 6% and 47% percent of your sample picks an answer, you can be “sure” that if you had asked the question to the entire population, between 41% (47-6) and 53% (47+6) would have picked that answer.</a:t>
            </a:r>
          </a:p>
        </p:txBody>
      </p:sp>
    </p:spTree>
    <p:extLst>
      <p:ext uri="{BB962C8B-B14F-4D97-AF65-F5344CB8AC3E}">
        <p14:creationId xmlns:p14="http://schemas.microsoft.com/office/powerpoint/2010/main" val="3419858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A02B13-8ABB-49FF-90CC-9DE702088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you raise Livestock?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0ACFFA-AA19-4030-BE47-65C5F14FD8C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123 Responses</a:t>
            </a:r>
          </a:p>
          <a:p>
            <a:pPr lvl="1"/>
            <a:r>
              <a:rPr lang="en-US" dirty="0"/>
              <a:t>106 Yes</a:t>
            </a:r>
          </a:p>
          <a:p>
            <a:pPr lvl="1"/>
            <a:r>
              <a:rPr lang="en-US" dirty="0"/>
              <a:t>17 No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4179B5BE-DC50-4AD6-9CB2-B63A7448199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51627632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84073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A02B13-8ABB-49FF-90CC-9DE702088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Type of Animals do you Raise?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0ACFFA-AA19-4030-BE47-65C5F14FD8C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105 Responses</a:t>
            </a:r>
          </a:p>
          <a:p>
            <a:pPr lvl="1"/>
            <a:r>
              <a:rPr lang="en-US" b="1" dirty="0"/>
              <a:t>92 raised Beef Cattle </a:t>
            </a:r>
          </a:p>
          <a:p>
            <a:pPr lvl="1"/>
            <a:r>
              <a:rPr lang="en-US" b="1" dirty="0"/>
              <a:t>13 raised Dairy Cattle </a:t>
            </a:r>
          </a:p>
          <a:p>
            <a:pPr lvl="1"/>
            <a:r>
              <a:rPr lang="en-US" b="1" dirty="0"/>
              <a:t>5 raised Swine </a:t>
            </a:r>
          </a:p>
          <a:p>
            <a:pPr lvl="1"/>
            <a:r>
              <a:rPr lang="en-US" b="1" dirty="0"/>
              <a:t>5 raised Poultry </a:t>
            </a:r>
          </a:p>
          <a:p>
            <a:pPr lvl="1"/>
            <a:r>
              <a:rPr lang="en-US" b="1" dirty="0"/>
              <a:t>11 raised Sheep </a:t>
            </a:r>
          </a:p>
          <a:p>
            <a:pPr lvl="1"/>
            <a:r>
              <a:rPr lang="en-US" b="1" dirty="0"/>
              <a:t>19 raised Horses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4179B5BE-DC50-4AD6-9CB2-B63A7448199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63F4528A-D464-43C4-AAC3-A09D13E99C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5695700"/>
              </p:ext>
            </p:extLst>
          </p:nvPr>
        </p:nvGraphicFramePr>
        <p:xfrm>
          <a:off x="5063613" y="1494503"/>
          <a:ext cx="6971071" cy="536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53805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A02B13-8ABB-49FF-90CC-9DE702088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365125"/>
            <a:ext cx="11889508" cy="1325563"/>
          </a:xfrm>
        </p:spPr>
        <p:txBody>
          <a:bodyPr/>
          <a:lstStyle/>
          <a:p>
            <a:pPr algn="ctr"/>
            <a:r>
              <a:rPr lang="en-US" dirty="0"/>
              <a:t>At any one time during the year how many animals do you raise?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0ACFFA-AA19-4030-BE47-65C5F14FD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000" y="1825625"/>
            <a:ext cx="5181600" cy="4351338"/>
          </a:xfrm>
        </p:spPr>
        <p:txBody>
          <a:bodyPr>
            <a:noAutofit/>
          </a:bodyPr>
          <a:lstStyle/>
          <a:p>
            <a:r>
              <a:rPr lang="en-US" sz="2400" b="1" dirty="0"/>
              <a:t>106 Responses</a:t>
            </a:r>
          </a:p>
          <a:p>
            <a:pPr lvl="1"/>
            <a:endParaRPr lang="en-US" sz="2000" dirty="0"/>
          </a:p>
          <a:p>
            <a:pPr lvl="1"/>
            <a:r>
              <a:rPr lang="en-US" sz="2200" b="1" dirty="0"/>
              <a:t>72% </a:t>
            </a:r>
            <a:r>
              <a:rPr lang="en-US" sz="2200" dirty="0"/>
              <a:t>have less than 500 animal units or a class 4 operation – currently a permitted use</a:t>
            </a:r>
          </a:p>
          <a:p>
            <a:pPr lvl="1"/>
            <a:r>
              <a:rPr lang="en-US" sz="2200" b="1" dirty="0"/>
              <a:t>17% </a:t>
            </a:r>
            <a:r>
              <a:rPr lang="en-US" sz="2200" dirty="0"/>
              <a:t>have between 501 and 999 AU or a class 3 operation – currently a conditional use</a:t>
            </a:r>
          </a:p>
          <a:p>
            <a:pPr lvl="1"/>
            <a:r>
              <a:rPr lang="en-US" sz="2200" b="1" dirty="0"/>
              <a:t>7% </a:t>
            </a:r>
            <a:r>
              <a:rPr lang="en-US" sz="2200" dirty="0"/>
              <a:t>have between 1000 and 1999 AU  or a class 2 operation – currently a conditional use</a:t>
            </a:r>
          </a:p>
          <a:p>
            <a:pPr lvl="1"/>
            <a:r>
              <a:rPr lang="en-US" sz="2200" b="1" dirty="0"/>
              <a:t>4% </a:t>
            </a:r>
            <a:r>
              <a:rPr lang="en-US" sz="2200" dirty="0"/>
              <a:t>have over 2,000 AU or a class 1 operation – currently a conditional use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4179B5BE-DC50-4AD6-9CB2-B63A7448199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63F4528A-D464-43C4-AAC3-A09D13E99C18}"/>
              </a:ext>
            </a:extLst>
          </p:cNvPr>
          <p:cNvGraphicFramePr>
            <a:graphicFrameLocks/>
          </p:cNvGraphicFramePr>
          <p:nvPr/>
        </p:nvGraphicFramePr>
        <p:xfrm>
          <a:off x="6019800" y="1494503"/>
          <a:ext cx="5638800" cy="5102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22E843C6-DB15-42C8-836C-A4BBF4AE6C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891774"/>
              </p:ext>
            </p:extLst>
          </p:nvPr>
        </p:nvGraphicFramePr>
        <p:xfrm>
          <a:off x="5308600" y="1825625"/>
          <a:ext cx="6883400" cy="4858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52549">
                  <a:extLst>
                    <a:ext uri="{9D8B030D-6E8A-4147-A177-3AD203B41FA5}">
                      <a16:colId xmlns:a16="http://schemas.microsoft.com/office/drawing/2014/main" xmlns="" val="918461122"/>
                    </a:ext>
                  </a:extLst>
                </a:gridCol>
                <a:gridCol w="2245194">
                  <a:extLst>
                    <a:ext uri="{9D8B030D-6E8A-4147-A177-3AD203B41FA5}">
                      <a16:colId xmlns:a16="http://schemas.microsoft.com/office/drawing/2014/main" xmlns="" val="2564129386"/>
                    </a:ext>
                  </a:extLst>
                </a:gridCol>
                <a:gridCol w="2385657">
                  <a:extLst>
                    <a:ext uri="{9D8B030D-6E8A-4147-A177-3AD203B41FA5}">
                      <a16:colId xmlns:a16="http://schemas.microsoft.com/office/drawing/2014/main" xmlns="" val="3431332258"/>
                    </a:ext>
                  </a:extLst>
                </a:gridCol>
              </a:tblGrid>
              <a:tr h="34570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Number of Animals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Number of Responses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Percentage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202729599"/>
                  </a:ext>
                </a:extLst>
              </a:tr>
              <a:tr h="6446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1 to 100 animals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36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34%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260243685"/>
                  </a:ext>
                </a:extLst>
              </a:tr>
              <a:tr h="6446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101 to 300 animals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28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26%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356574639"/>
                  </a:ext>
                </a:extLst>
              </a:tr>
              <a:tr h="6446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301 to 500 animals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13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12%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4224825720"/>
                  </a:ext>
                </a:extLst>
              </a:tr>
              <a:tr h="6446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501 to 999 animals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18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17%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620279514"/>
                  </a:ext>
                </a:extLst>
              </a:tr>
              <a:tr h="6446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1,000 to 2,000 animals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7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7%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663666639"/>
                  </a:ext>
                </a:extLst>
              </a:tr>
              <a:tr h="6446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Over 2,000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4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4%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585317238"/>
                  </a:ext>
                </a:extLst>
              </a:tr>
              <a:tr h="6446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TOTAL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106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6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092587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256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A02B13-8ABB-49FF-90CC-9DE702088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are the animals confined?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0ACFFA-AA19-4030-BE47-65C5F14FD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825625"/>
            <a:ext cx="6019800" cy="4351338"/>
          </a:xfrm>
        </p:spPr>
        <p:txBody>
          <a:bodyPr/>
          <a:lstStyle/>
          <a:p>
            <a:r>
              <a:rPr lang="en-US" b="1" dirty="0"/>
              <a:t>106 Responses</a:t>
            </a:r>
          </a:p>
          <a:p>
            <a:pPr lvl="1"/>
            <a:r>
              <a:rPr lang="en-US" b="1" dirty="0"/>
              <a:t>35– Open Lot Only</a:t>
            </a:r>
          </a:p>
          <a:p>
            <a:pPr lvl="1"/>
            <a:r>
              <a:rPr lang="en-US" b="1" dirty="0"/>
              <a:t>6 – Open Lot/Under Roof/Free Range</a:t>
            </a:r>
          </a:p>
          <a:p>
            <a:pPr lvl="1"/>
            <a:r>
              <a:rPr lang="en-US" b="1" dirty="0"/>
              <a:t>7– Open Lot/Under Roof</a:t>
            </a:r>
          </a:p>
          <a:p>
            <a:pPr lvl="1"/>
            <a:r>
              <a:rPr lang="en-US" b="1" dirty="0"/>
              <a:t>32 - Open Lot/Free Range</a:t>
            </a:r>
          </a:p>
          <a:p>
            <a:pPr lvl="1"/>
            <a:r>
              <a:rPr lang="en-US" b="1" dirty="0"/>
              <a:t>3 – Under Roof/Free Range</a:t>
            </a:r>
          </a:p>
          <a:p>
            <a:pPr lvl="1"/>
            <a:r>
              <a:rPr lang="en-US" b="1" dirty="0"/>
              <a:t>6 - Under Roof Only</a:t>
            </a:r>
          </a:p>
          <a:p>
            <a:pPr lvl="1"/>
            <a:r>
              <a:rPr lang="en-US" b="1" dirty="0"/>
              <a:t>17 – Free Range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4179B5BE-DC50-4AD6-9CB2-B63A7448199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63F4528A-D464-43C4-AAC3-A09D13E99C18}"/>
              </a:ext>
            </a:extLst>
          </p:cNvPr>
          <p:cNvGraphicFramePr>
            <a:graphicFrameLocks/>
          </p:cNvGraphicFramePr>
          <p:nvPr/>
        </p:nvGraphicFramePr>
        <p:xfrm>
          <a:off x="6019800" y="1494503"/>
          <a:ext cx="5638800" cy="5102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xmlns="" id="{D52D6EA0-64AD-4604-BE85-455EDD476B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5389714"/>
              </p:ext>
            </p:extLst>
          </p:nvPr>
        </p:nvGraphicFramePr>
        <p:xfrm>
          <a:off x="5645727" y="1302773"/>
          <a:ext cx="6386945" cy="5555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981105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A02B13-8ABB-49FF-90CC-9DE702088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You Plan To Increase your Herd Size in the Next 20 Years?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0ACFFA-AA19-4030-BE47-65C5F14FD8C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106 Responses</a:t>
            </a:r>
          </a:p>
          <a:p>
            <a:pPr lvl="1"/>
            <a:r>
              <a:rPr lang="en-US" b="1" dirty="0"/>
              <a:t>60 - No </a:t>
            </a:r>
          </a:p>
          <a:p>
            <a:pPr lvl="1"/>
            <a:r>
              <a:rPr lang="en-US" b="1" dirty="0"/>
              <a:t>43 -Yes </a:t>
            </a:r>
          </a:p>
          <a:p>
            <a:pPr lvl="1"/>
            <a:r>
              <a:rPr lang="en-US" b="1" dirty="0"/>
              <a:t>3 – No Opinion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4179B5BE-DC50-4AD6-9CB2-B63A7448199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63F4528A-D464-43C4-AAC3-A09D13E99C18}"/>
              </a:ext>
            </a:extLst>
          </p:cNvPr>
          <p:cNvGraphicFramePr>
            <a:graphicFrameLocks/>
          </p:cNvGraphicFramePr>
          <p:nvPr/>
        </p:nvGraphicFramePr>
        <p:xfrm>
          <a:off x="6019800" y="1494503"/>
          <a:ext cx="5638800" cy="5102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xmlns="" id="{33DD7FB3-7A5C-4E48-AB68-1489D4E6F4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1390576"/>
              </p:ext>
            </p:extLst>
          </p:nvPr>
        </p:nvGraphicFramePr>
        <p:xfrm>
          <a:off x="5515897" y="1400865"/>
          <a:ext cx="6425381" cy="5285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039319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A02B13-8ABB-49FF-90CC-9DE702088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Current operations planning on expanding in the Next 20 years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0ACFFA-AA19-4030-BE47-65C5F14FD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937240" cy="4351338"/>
          </a:xfrm>
        </p:spPr>
        <p:txBody>
          <a:bodyPr>
            <a:normAutofit/>
          </a:bodyPr>
          <a:lstStyle/>
          <a:p>
            <a:r>
              <a:rPr lang="en-US" sz="4000" b="1" dirty="0"/>
              <a:t>41% of all producers plan on expanding</a:t>
            </a:r>
          </a:p>
          <a:p>
            <a:pPr lvl="1"/>
            <a:r>
              <a:rPr lang="en-US" sz="4000" b="1" dirty="0"/>
              <a:t> Under 100 Animals – 22%</a:t>
            </a:r>
          </a:p>
          <a:p>
            <a:pPr lvl="1"/>
            <a:r>
              <a:rPr lang="en-US" sz="4000" b="1" dirty="0"/>
              <a:t>101 to 300 Animals – 36%</a:t>
            </a:r>
          </a:p>
          <a:p>
            <a:pPr lvl="1"/>
            <a:r>
              <a:rPr lang="en-US" sz="4000" b="1" dirty="0"/>
              <a:t>301 to 500 Animals – 54%</a:t>
            </a:r>
          </a:p>
          <a:p>
            <a:pPr lvl="1"/>
            <a:r>
              <a:rPr lang="en-US" sz="4000" b="1" dirty="0"/>
              <a:t>501 to 999 Animals – 67%</a:t>
            </a:r>
          </a:p>
          <a:p>
            <a:pPr lvl="1"/>
            <a:r>
              <a:rPr lang="en-US" sz="4000" b="1" dirty="0"/>
              <a:t>1,000 to 1,999 Animals – 57%</a:t>
            </a:r>
          </a:p>
          <a:p>
            <a:pPr lvl="1"/>
            <a:r>
              <a:rPr lang="en-US" sz="4000" b="1" dirty="0"/>
              <a:t>Over 2,000 Animals – 50%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4179B5BE-DC50-4AD6-9CB2-B63A7448199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63F4528A-D464-43C4-AAC3-A09D13E99C18}"/>
              </a:ext>
            </a:extLst>
          </p:cNvPr>
          <p:cNvGraphicFramePr>
            <a:graphicFrameLocks/>
          </p:cNvGraphicFramePr>
          <p:nvPr/>
        </p:nvGraphicFramePr>
        <p:xfrm>
          <a:off x="6019800" y="1494503"/>
          <a:ext cx="5638800" cy="5102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31367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A02B13-8ABB-49FF-90CC-9DE702088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467" y="365126"/>
            <a:ext cx="11218333" cy="865364"/>
          </a:xfrm>
        </p:spPr>
        <p:txBody>
          <a:bodyPr/>
          <a:lstStyle/>
          <a:p>
            <a:pPr algn="ctr"/>
            <a:r>
              <a:rPr lang="en-US" dirty="0"/>
              <a:t>Average Size of Expansion over the Next 20 years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0ACFFA-AA19-4030-BE47-65C5F14FD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489" y="1332090"/>
            <a:ext cx="11007231" cy="5525910"/>
          </a:xfrm>
        </p:spPr>
        <p:txBody>
          <a:bodyPr>
            <a:normAutofit fontScale="47500" lnSpcReduction="20000"/>
          </a:bodyPr>
          <a:lstStyle/>
          <a:p>
            <a:r>
              <a:rPr lang="en-US" sz="4200" b="1" dirty="0"/>
              <a:t>Under 100 Animals  - 22% (15) Plan on Expanding</a:t>
            </a:r>
          </a:p>
          <a:p>
            <a:pPr lvl="2"/>
            <a:r>
              <a:rPr lang="en-US" sz="4200" b="1" dirty="0"/>
              <a:t>Range 60 to 2,000</a:t>
            </a:r>
          </a:p>
          <a:p>
            <a:pPr lvl="2"/>
            <a:r>
              <a:rPr lang="en-US" sz="4200" b="1" dirty="0"/>
              <a:t>Average Expansion - 70</a:t>
            </a:r>
          </a:p>
          <a:p>
            <a:pPr marL="233363" lvl="1"/>
            <a:r>
              <a:rPr lang="en-US" sz="4200" b="1" dirty="0"/>
              <a:t>101 to 300 Animals - 36% (19) Plan on Expanding</a:t>
            </a:r>
          </a:p>
          <a:p>
            <a:pPr lvl="2"/>
            <a:r>
              <a:rPr lang="en-US" sz="4200" b="1" dirty="0"/>
              <a:t>Range 50 to 1,700</a:t>
            </a:r>
          </a:p>
          <a:p>
            <a:pPr lvl="2"/>
            <a:r>
              <a:rPr lang="en-US" sz="4200" b="1" dirty="0"/>
              <a:t>Average Expansion – 470</a:t>
            </a:r>
          </a:p>
          <a:p>
            <a:pPr marL="284163" lvl="1"/>
            <a:r>
              <a:rPr lang="en-US" sz="4200" b="1" dirty="0"/>
              <a:t>301 to 500 Animals - 54% (13) Plan on Expanding</a:t>
            </a:r>
          </a:p>
          <a:p>
            <a:pPr lvl="2"/>
            <a:r>
              <a:rPr lang="en-US" sz="4200" b="1" dirty="0"/>
              <a:t>Range 200 to 1,000</a:t>
            </a:r>
          </a:p>
          <a:p>
            <a:pPr lvl="2"/>
            <a:r>
              <a:rPr lang="en-US" sz="4200" b="1" dirty="0"/>
              <a:t>Average Expansion – 490</a:t>
            </a:r>
          </a:p>
          <a:p>
            <a:pPr marL="233363" lvl="1"/>
            <a:r>
              <a:rPr lang="en-US" sz="4200" b="1" dirty="0"/>
              <a:t>501 to 999 Animals - 67% (23) Plan on Expanding </a:t>
            </a:r>
          </a:p>
          <a:p>
            <a:pPr lvl="2"/>
            <a:r>
              <a:rPr lang="en-US" sz="4200" b="1" dirty="0"/>
              <a:t>Range 400 to 9,000</a:t>
            </a:r>
          </a:p>
          <a:p>
            <a:pPr lvl="2"/>
            <a:r>
              <a:rPr lang="en-US" sz="4200" b="1" dirty="0"/>
              <a:t>Average Expansion – 990</a:t>
            </a:r>
          </a:p>
          <a:p>
            <a:pPr marL="233363" lvl="1"/>
            <a:r>
              <a:rPr lang="en-US" sz="4200" b="1" dirty="0"/>
              <a:t>1,000 to 1,999 Animals - 57% (8) Plan on Expanding</a:t>
            </a:r>
          </a:p>
          <a:p>
            <a:pPr lvl="2"/>
            <a:r>
              <a:rPr lang="en-US" sz="4200" b="1" dirty="0"/>
              <a:t>Range 500 to 3,000</a:t>
            </a:r>
          </a:p>
          <a:p>
            <a:pPr lvl="2"/>
            <a:r>
              <a:rPr lang="en-US" sz="4200" b="1" dirty="0"/>
              <a:t>Average Expansion – 1,250</a:t>
            </a:r>
          </a:p>
          <a:p>
            <a:pPr marL="233363" lvl="1"/>
            <a:r>
              <a:rPr lang="en-US" sz="4200" b="1" dirty="0"/>
              <a:t>Over 2,000 Animals - 50% (4) Plan on Expanding</a:t>
            </a:r>
          </a:p>
          <a:p>
            <a:pPr lvl="2"/>
            <a:r>
              <a:rPr lang="en-US" sz="4200" b="1" dirty="0"/>
              <a:t>Range 2,000 to 15,000</a:t>
            </a:r>
          </a:p>
          <a:p>
            <a:pPr lvl="2"/>
            <a:r>
              <a:rPr lang="en-US" sz="4200" b="1" dirty="0"/>
              <a:t>Average Expansion – 2,000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965772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1367</Words>
  <Application>Microsoft Office PowerPoint</Application>
  <PresentationFormat>Widescreen</PresentationFormat>
  <Paragraphs>238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2017 CAFO Producer Survey</vt:lpstr>
      <vt:lpstr>June 2017 - Surveys sent by mail to producers identified by 2012 Land Use Survey and those  CAFOs Issued Permits  </vt:lpstr>
      <vt:lpstr>Do you raise Livestock? </vt:lpstr>
      <vt:lpstr>What Type of Animals do you Raise? </vt:lpstr>
      <vt:lpstr>At any one time during the year how many animals do you raise? </vt:lpstr>
      <vt:lpstr>How are the animals confined?</vt:lpstr>
      <vt:lpstr>Do You Plan To Increase your Herd Size in the Next 20 Years?</vt:lpstr>
      <vt:lpstr>Current operations planning on expanding in the Next 20 years</vt:lpstr>
      <vt:lpstr>Average Size of Expansion over the Next 20 years</vt:lpstr>
      <vt:lpstr>What is your perception regarding Codington County's existing CAFO regulations?</vt:lpstr>
      <vt:lpstr>Codington County currently requires new and expanding CAFOs over 2,000 animal units to be located at least 1/2 mile from the nearest neighboring house. Is this setback adequate?</vt:lpstr>
      <vt:lpstr>What should the setback be (2,000 Animal Units)?</vt:lpstr>
      <vt:lpstr>What should the setback be (3,000 Animal Units)?</vt:lpstr>
      <vt:lpstr>What should the setback be (4,000 Animal Units)?</vt:lpstr>
      <vt:lpstr>What should the setback be (5,000 Animal Units)?</vt:lpstr>
      <vt:lpstr>What should the setback be (5,000+ Animal Units)?</vt:lpstr>
      <vt:lpstr>General Observations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Todd Kays</dc:creator>
  <cp:lastModifiedBy>Owner1</cp:lastModifiedBy>
  <cp:revision>52</cp:revision>
  <cp:lastPrinted>2017-12-14T16:58:04Z</cp:lastPrinted>
  <dcterms:created xsi:type="dcterms:W3CDTF">2017-11-18T01:09:50Z</dcterms:created>
  <dcterms:modified xsi:type="dcterms:W3CDTF">2017-12-18T17:40:09Z</dcterms:modified>
</cp:coreProperties>
</file>