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 id="2147483705" r:id="rId2"/>
  </p:sldMasterIdLst>
  <p:notesMasterIdLst>
    <p:notesMasterId r:id="rId56"/>
  </p:notesMasterIdLst>
  <p:handoutMasterIdLst>
    <p:handoutMasterId r:id="rId57"/>
  </p:handoutMasterIdLst>
  <p:sldIdLst>
    <p:sldId id="256" r:id="rId3"/>
    <p:sldId id="559" r:id="rId4"/>
    <p:sldId id="560" r:id="rId5"/>
    <p:sldId id="568" r:id="rId6"/>
    <p:sldId id="257" r:id="rId7"/>
    <p:sldId id="433" r:id="rId8"/>
    <p:sldId id="258" r:id="rId9"/>
    <p:sldId id="372" r:id="rId10"/>
    <p:sldId id="373" r:id="rId11"/>
    <p:sldId id="529" r:id="rId12"/>
    <p:sldId id="530" r:id="rId13"/>
    <p:sldId id="532" r:id="rId14"/>
    <p:sldId id="531" r:id="rId15"/>
    <p:sldId id="434" r:id="rId16"/>
    <p:sldId id="534" r:id="rId17"/>
    <p:sldId id="535" r:id="rId18"/>
    <p:sldId id="310" r:id="rId19"/>
    <p:sldId id="439" r:id="rId20"/>
    <p:sldId id="563" r:id="rId21"/>
    <p:sldId id="564" r:id="rId22"/>
    <p:sldId id="567" r:id="rId23"/>
    <p:sldId id="566" r:id="rId24"/>
    <p:sldId id="376" r:id="rId25"/>
    <p:sldId id="377" r:id="rId26"/>
    <p:sldId id="517" r:id="rId27"/>
    <p:sldId id="539" r:id="rId28"/>
    <p:sldId id="569" r:id="rId29"/>
    <p:sldId id="556" r:id="rId30"/>
    <p:sldId id="557" r:id="rId31"/>
    <p:sldId id="538" r:id="rId32"/>
    <p:sldId id="542" r:id="rId33"/>
    <p:sldId id="541" r:id="rId34"/>
    <p:sldId id="543" r:id="rId35"/>
    <p:sldId id="545" r:id="rId36"/>
    <p:sldId id="546" r:id="rId37"/>
    <p:sldId id="544" r:id="rId38"/>
    <p:sldId id="548" r:id="rId39"/>
    <p:sldId id="550" r:id="rId40"/>
    <p:sldId id="551" r:id="rId41"/>
    <p:sldId id="552" r:id="rId42"/>
    <p:sldId id="553" r:id="rId43"/>
    <p:sldId id="554" r:id="rId44"/>
    <p:sldId id="555" r:id="rId45"/>
    <p:sldId id="450" r:id="rId46"/>
    <p:sldId id="558" r:id="rId47"/>
    <p:sldId id="536" r:id="rId48"/>
    <p:sldId id="561" r:id="rId49"/>
    <p:sldId id="562" r:id="rId50"/>
    <p:sldId id="570" r:id="rId51"/>
    <p:sldId id="573" r:id="rId52"/>
    <p:sldId id="571" r:id="rId53"/>
    <p:sldId id="572" r:id="rId54"/>
    <p:sldId id="448" r:id="rId5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21" autoAdjust="0"/>
    <p:restoredTop sz="94671" autoAdjust="0"/>
  </p:normalViewPr>
  <p:slideViewPr>
    <p:cSldViewPr showGuides="1">
      <p:cViewPr varScale="1">
        <p:scale>
          <a:sx n="94" d="100"/>
          <a:sy n="94" d="100"/>
        </p:scale>
        <p:origin x="94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eaLnBrk="1" hangingPunct="1">
              <a:defRPr sz="1200" smtClean="0">
                <a:latin typeface="Arial" charset="0"/>
              </a:defRPr>
            </a:lvl1pPr>
          </a:lstStyle>
          <a:p>
            <a:pPr>
              <a:defRPr/>
            </a:pPr>
            <a:endParaRPr lang="en-US" altLang="en-US"/>
          </a:p>
        </p:txBody>
      </p:sp>
      <p:sp>
        <p:nvSpPr>
          <p:cNvPr id="107523"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eaLnBrk="1" hangingPunct="1">
              <a:defRPr sz="1200" smtClean="0">
                <a:latin typeface="Arial" charset="0"/>
              </a:defRPr>
            </a:lvl1pPr>
          </a:lstStyle>
          <a:p>
            <a:pPr>
              <a:defRPr/>
            </a:pPr>
            <a:endParaRPr lang="en-US" altLang="en-US"/>
          </a:p>
        </p:txBody>
      </p:sp>
      <p:sp>
        <p:nvSpPr>
          <p:cNvPr id="107524"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eaLnBrk="1" hangingPunct="1">
              <a:defRPr sz="1200" smtClean="0">
                <a:latin typeface="Arial" charset="0"/>
              </a:defRPr>
            </a:lvl1pPr>
          </a:lstStyle>
          <a:p>
            <a:pPr>
              <a:defRPr/>
            </a:pPr>
            <a:endParaRPr lang="en-US" altLang="en-US"/>
          </a:p>
        </p:txBody>
      </p:sp>
      <p:sp>
        <p:nvSpPr>
          <p:cNvPr id="107525"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eaLnBrk="1" hangingPunct="1">
              <a:defRPr sz="1200" smtClean="0">
                <a:latin typeface="Arial" charset="0"/>
              </a:defRPr>
            </a:lvl1pPr>
          </a:lstStyle>
          <a:p>
            <a:pPr>
              <a:defRPr/>
            </a:pPr>
            <a:fld id="{DDDF1C6A-E09A-451A-9790-B04C18D9925A}" type="slidenum">
              <a:rPr lang="en-US" altLang="en-US"/>
              <a:pPr>
                <a:defRPr/>
              </a:pPr>
              <a:t>‹#›</a:t>
            </a:fld>
            <a:endParaRPr lang="en-US" altLang="en-US"/>
          </a:p>
        </p:txBody>
      </p:sp>
    </p:spTree>
    <p:extLst>
      <p:ext uri="{BB962C8B-B14F-4D97-AF65-F5344CB8AC3E}">
        <p14:creationId xmlns:p14="http://schemas.microsoft.com/office/powerpoint/2010/main" val="3294292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0AC06578-F2C4-4BC3-87D6-7D7E4FE868F9}" type="datetimeFigureOut">
              <a:rPr lang="en-US" smtClean="0"/>
              <a:t>10/19/2017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9363EA7A-8E49-42DA-BB85-3D78675598ED}" type="slidenum">
              <a:rPr lang="en-US" smtClean="0"/>
              <a:t>‹#›</a:t>
            </a:fld>
            <a:endParaRPr lang="en-US"/>
          </a:p>
        </p:txBody>
      </p:sp>
    </p:spTree>
    <p:extLst>
      <p:ext uri="{BB962C8B-B14F-4D97-AF65-F5344CB8AC3E}">
        <p14:creationId xmlns:p14="http://schemas.microsoft.com/office/powerpoint/2010/main" val="3865227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990600"/>
            <a:ext cx="76200" cy="5105400"/>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en-US" altLang="en-US" sz="2400"/>
          </a:p>
        </p:txBody>
      </p:sp>
      <p:grpSp>
        <p:nvGrpSpPr>
          <p:cNvPr id="5" name="Group 8"/>
          <p:cNvGrpSpPr>
            <a:grpSpLocks/>
          </p:cNvGrpSpPr>
          <p:nvPr/>
        </p:nvGrpSpPr>
        <p:grpSpPr bwMode="auto">
          <a:xfrm>
            <a:off x="381000" y="304800"/>
            <a:ext cx="8391525" cy="5791200"/>
            <a:chOff x="240" y="192"/>
            <a:chExt cx="5286" cy="3648"/>
          </a:xfrm>
        </p:grpSpPr>
        <p:sp>
          <p:nvSpPr>
            <p:cNvPr id="6"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en-US" altLang="en-US" sz="2400"/>
            </a:p>
          </p:txBody>
        </p:sp>
        <p:sp>
          <p:nvSpPr>
            <p:cNvPr id="7"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en-US" altLang="en-US" sz="2400"/>
            </a:p>
          </p:txBody>
        </p:sp>
        <p:sp>
          <p:nvSpPr>
            <p:cNvPr id="8"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en-US" altLang="en-US" sz="2400"/>
            </a:p>
          </p:txBody>
        </p:sp>
        <p:sp>
          <p:nvSpPr>
            <p:cNvPr id="9"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en-US" altLang="en-US" sz="2400"/>
            </a:p>
          </p:txBody>
        </p:sp>
        <p:sp>
          <p:nvSpPr>
            <p:cNvPr id="10" name="Line 13"/>
            <p:cNvSpPr>
              <a:spLocks noChangeShapeType="1"/>
            </p:cNvSpPr>
            <p:nvPr/>
          </p:nvSpPr>
          <p:spPr bwMode="auto">
            <a:xfrm flipH="1">
              <a:off x="480" y="2256"/>
              <a:ext cx="48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en-US" altLang="en-US" sz="2400"/>
            </a:p>
          </p:txBody>
        </p:sp>
      </p:grpSp>
      <p:sp>
        <p:nvSpPr>
          <p:cNvPr id="39939" name="Rectangle 3"/>
          <p:cNvSpPr>
            <a:spLocks noGrp="1" noChangeArrowheads="1"/>
          </p:cNvSpPr>
          <p:nvPr>
            <p:ph type="ctrTitle"/>
          </p:nvPr>
        </p:nvSpPr>
        <p:spPr>
          <a:xfrm>
            <a:off x="762000" y="1371600"/>
            <a:ext cx="7696200" cy="2057400"/>
          </a:xfrm>
        </p:spPr>
        <p:txBody>
          <a:bodyPr/>
          <a:lstStyle>
            <a:lvl1pPr>
              <a:defRPr sz="5400"/>
            </a:lvl1pPr>
          </a:lstStyle>
          <a:p>
            <a:pPr lvl="0"/>
            <a:r>
              <a:rPr lang="en-US" altLang="en-US" noProof="0" smtClean="0"/>
              <a:t>Click to edit Master title style</a:t>
            </a:r>
          </a:p>
        </p:txBody>
      </p:sp>
      <p:sp>
        <p:nvSpPr>
          <p:cNvPr id="39940"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800">
                <a:latin typeface="Arial" charset="0"/>
              </a:defRPr>
            </a:lvl1pPr>
          </a:lstStyle>
          <a:p>
            <a:pPr lvl="0"/>
            <a:r>
              <a:rPr lang="en-US" altLang="en-US" noProof="0" smtClean="0"/>
              <a:t>Click to edit Master subtitle style</a:t>
            </a:r>
          </a:p>
        </p:txBody>
      </p:sp>
      <p:sp>
        <p:nvSpPr>
          <p:cNvPr id="12" name="Rectangle 5"/>
          <p:cNvSpPr>
            <a:spLocks noGrp="1" noChangeArrowheads="1"/>
          </p:cNvSpPr>
          <p:nvPr>
            <p:ph type="dt" sz="half" idx="10"/>
          </p:nvPr>
        </p:nvSpPr>
        <p:spPr>
          <a:xfrm>
            <a:off x="457200" y="6248400"/>
            <a:ext cx="2133600" cy="457200"/>
          </a:xfrm>
        </p:spPr>
        <p:txBody>
          <a:bodyPr/>
          <a:lstStyle>
            <a:lvl1pPr>
              <a:defRPr smtClean="0"/>
            </a:lvl1pPr>
          </a:lstStyle>
          <a:p>
            <a:pPr>
              <a:defRPr/>
            </a:pPr>
            <a:endParaRPr lang="en-US" altLang="en-US"/>
          </a:p>
        </p:txBody>
      </p:sp>
      <p:sp>
        <p:nvSpPr>
          <p:cNvPr id="13" name="Rectangle 6"/>
          <p:cNvSpPr>
            <a:spLocks noGrp="1" noChangeArrowheads="1"/>
          </p:cNvSpPr>
          <p:nvPr>
            <p:ph type="ftr" sz="quarter" idx="11"/>
          </p:nvPr>
        </p:nvSpPr>
        <p:spPr/>
        <p:txBody>
          <a:bodyPr/>
          <a:lstStyle>
            <a:lvl1pPr>
              <a:defRPr smtClean="0"/>
            </a:lvl1pPr>
          </a:lstStyle>
          <a:p>
            <a:pPr>
              <a:defRPr/>
            </a:pPr>
            <a:endParaRPr lang="en-US" altLang="en-US"/>
          </a:p>
        </p:txBody>
      </p:sp>
      <p:sp>
        <p:nvSpPr>
          <p:cNvPr id="14" name="Rectangle 7"/>
          <p:cNvSpPr>
            <a:spLocks noGrp="1" noChangeArrowheads="1"/>
          </p:cNvSpPr>
          <p:nvPr>
            <p:ph type="sldNum" sz="quarter" idx="12"/>
          </p:nvPr>
        </p:nvSpPr>
        <p:spPr>
          <a:xfrm>
            <a:off x="6553200" y="6248400"/>
            <a:ext cx="2133600" cy="457200"/>
          </a:xfrm>
        </p:spPr>
        <p:txBody>
          <a:bodyPr/>
          <a:lstStyle>
            <a:lvl1pPr>
              <a:defRPr b="1" smtClean="0"/>
            </a:lvl1pPr>
          </a:lstStyle>
          <a:p>
            <a:pPr>
              <a:defRPr/>
            </a:pPr>
            <a:fld id="{F5DEC435-8B8A-48E4-BC36-223046FCDD06}" type="slidenum">
              <a:rPr lang="en-US" altLang="en-US"/>
              <a:pPr>
                <a:defRPr/>
              </a:pPr>
              <a:t>‹#›</a:t>
            </a:fld>
            <a:endParaRPr lang="en-US" altLang="en-US"/>
          </a:p>
        </p:txBody>
      </p:sp>
    </p:spTree>
    <p:extLst>
      <p:ext uri="{BB962C8B-B14F-4D97-AF65-F5344CB8AC3E}">
        <p14:creationId xmlns:p14="http://schemas.microsoft.com/office/powerpoint/2010/main" val="1529991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525B945-C5B5-4B30-9C2F-3AB1A48B68A0}" type="slidenum">
              <a:rPr lang="en-US" altLang="en-US"/>
              <a:pPr>
                <a:defRPr/>
              </a:pPr>
              <a:t>‹#›</a:t>
            </a:fld>
            <a:endParaRPr lang="en-US" altLang="en-US"/>
          </a:p>
        </p:txBody>
      </p:sp>
    </p:spTree>
    <p:extLst>
      <p:ext uri="{BB962C8B-B14F-4D97-AF65-F5344CB8AC3E}">
        <p14:creationId xmlns:p14="http://schemas.microsoft.com/office/powerpoint/2010/main" val="2501921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7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97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F82952C-F109-4D96-97D8-3851E33FFE9F}" type="slidenum">
              <a:rPr lang="en-US" altLang="en-US"/>
              <a:pPr>
                <a:defRPr/>
              </a:pPr>
              <a:t>‹#›</a:t>
            </a:fld>
            <a:endParaRPr lang="en-US" altLang="en-US"/>
          </a:p>
        </p:txBody>
      </p:sp>
    </p:spTree>
    <p:extLst>
      <p:ext uri="{BB962C8B-B14F-4D97-AF65-F5344CB8AC3E}">
        <p14:creationId xmlns:p14="http://schemas.microsoft.com/office/powerpoint/2010/main" val="50638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0C6B21-A17B-4786-9395-A1234C1A4A9F}" type="datetimeFigureOut">
              <a:rPr lang="en-US" smtClean="0">
                <a:solidFill>
                  <a:prstClr val="black">
                    <a:tint val="75000"/>
                  </a:prstClr>
                </a:solidFill>
              </a:rPr>
              <a:pPr/>
              <a:t>10/19/2017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D508E9-F0D3-484D-9693-888ED31EB0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8700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C6B21-A17B-4786-9395-A1234C1A4A9F}" type="datetimeFigureOut">
              <a:rPr lang="en-US" smtClean="0">
                <a:solidFill>
                  <a:prstClr val="black">
                    <a:tint val="75000"/>
                  </a:prstClr>
                </a:solidFill>
              </a:rPr>
              <a:pPr/>
              <a:t>10/19/2017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D508E9-F0D3-484D-9693-888ED31EB0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827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0C6B21-A17B-4786-9395-A1234C1A4A9F}" type="datetimeFigureOut">
              <a:rPr lang="en-US" smtClean="0">
                <a:solidFill>
                  <a:prstClr val="black">
                    <a:tint val="75000"/>
                  </a:prstClr>
                </a:solidFill>
              </a:rPr>
              <a:pPr/>
              <a:t>10/19/2017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D508E9-F0D3-484D-9693-888ED31EB0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2952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0C6B21-A17B-4786-9395-A1234C1A4A9F}" type="datetimeFigureOut">
              <a:rPr lang="en-US" smtClean="0">
                <a:solidFill>
                  <a:prstClr val="black">
                    <a:tint val="75000"/>
                  </a:prstClr>
                </a:solidFill>
              </a:rPr>
              <a:pPr/>
              <a:t>10/19/2017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6D508E9-F0D3-484D-9693-888ED31EB0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519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0C6B21-A17B-4786-9395-A1234C1A4A9F}" type="datetimeFigureOut">
              <a:rPr lang="en-US" smtClean="0">
                <a:solidFill>
                  <a:prstClr val="black">
                    <a:tint val="75000"/>
                  </a:prstClr>
                </a:solidFill>
              </a:rPr>
              <a:pPr/>
              <a:t>10/19/2017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6D508E9-F0D3-484D-9693-888ED31EB0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7417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0C6B21-A17B-4786-9395-A1234C1A4A9F}" type="datetimeFigureOut">
              <a:rPr lang="en-US" smtClean="0">
                <a:solidFill>
                  <a:prstClr val="black">
                    <a:tint val="75000"/>
                  </a:prstClr>
                </a:solidFill>
              </a:rPr>
              <a:pPr/>
              <a:t>10/19/2017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6D508E9-F0D3-484D-9693-888ED31EB0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668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C6B21-A17B-4786-9395-A1234C1A4A9F}" type="datetimeFigureOut">
              <a:rPr lang="en-US" smtClean="0">
                <a:solidFill>
                  <a:prstClr val="black">
                    <a:tint val="75000"/>
                  </a:prstClr>
                </a:solidFill>
              </a:rPr>
              <a:pPr/>
              <a:t>10/19/2017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6D508E9-F0D3-484D-9693-888ED31EB0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5092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C6B21-A17B-4786-9395-A1234C1A4A9F}" type="datetimeFigureOut">
              <a:rPr lang="en-US" smtClean="0">
                <a:solidFill>
                  <a:prstClr val="black">
                    <a:tint val="75000"/>
                  </a:prstClr>
                </a:solidFill>
              </a:rPr>
              <a:pPr/>
              <a:t>10/19/2017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6D508E9-F0D3-484D-9693-888ED31EB0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474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29B9C80-11AF-437E-8D73-CE5755A95166}" type="slidenum">
              <a:rPr lang="en-US" altLang="en-US"/>
              <a:pPr>
                <a:defRPr/>
              </a:pPr>
              <a:t>‹#›</a:t>
            </a:fld>
            <a:endParaRPr lang="en-US" altLang="en-US"/>
          </a:p>
        </p:txBody>
      </p:sp>
    </p:spTree>
    <p:extLst>
      <p:ext uri="{BB962C8B-B14F-4D97-AF65-F5344CB8AC3E}">
        <p14:creationId xmlns:p14="http://schemas.microsoft.com/office/powerpoint/2010/main" val="2658732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C6B21-A17B-4786-9395-A1234C1A4A9F}" type="datetimeFigureOut">
              <a:rPr lang="en-US" smtClean="0">
                <a:solidFill>
                  <a:prstClr val="black">
                    <a:tint val="75000"/>
                  </a:prstClr>
                </a:solidFill>
              </a:rPr>
              <a:pPr/>
              <a:t>10/19/2017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6D508E9-F0D3-484D-9693-888ED31EB0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5023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C6B21-A17B-4786-9395-A1234C1A4A9F}" type="datetimeFigureOut">
              <a:rPr lang="en-US" smtClean="0">
                <a:solidFill>
                  <a:prstClr val="black">
                    <a:tint val="75000"/>
                  </a:prstClr>
                </a:solidFill>
              </a:rPr>
              <a:pPr/>
              <a:t>10/19/2017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D508E9-F0D3-484D-9693-888ED31EB0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8126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C6B21-A17B-4786-9395-A1234C1A4A9F}" type="datetimeFigureOut">
              <a:rPr lang="en-US" smtClean="0">
                <a:solidFill>
                  <a:prstClr val="black">
                    <a:tint val="75000"/>
                  </a:prstClr>
                </a:solidFill>
              </a:rPr>
              <a:pPr/>
              <a:t>10/19/2017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D508E9-F0D3-484D-9693-888ED31EB0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1815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7300912-6654-4465-AF82-0250532D6D0E}" type="slidenum">
              <a:rPr lang="en-US" altLang="en-US"/>
              <a:pPr>
                <a:defRPr/>
              </a:pPr>
              <a:t>‹#›</a:t>
            </a:fld>
            <a:endParaRPr lang="en-US" altLang="en-US"/>
          </a:p>
        </p:txBody>
      </p:sp>
    </p:spTree>
    <p:extLst>
      <p:ext uri="{BB962C8B-B14F-4D97-AF65-F5344CB8AC3E}">
        <p14:creationId xmlns:p14="http://schemas.microsoft.com/office/powerpoint/2010/main" val="30060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70D4219-24D9-482D-99DC-D48E3910D40E}" type="slidenum">
              <a:rPr lang="en-US" altLang="en-US"/>
              <a:pPr>
                <a:defRPr/>
              </a:pPr>
              <a:t>‹#›</a:t>
            </a:fld>
            <a:endParaRPr lang="en-US" altLang="en-US"/>
          </a:p>
        </p:txBody>
      </p:sp>
    </p:spTree>
    <p:extLst>
      <p:ext uri="{BB962C8B-B14F-4D97-AF65-F5344CB8AC3E}">
        <p14:creationId xmlns:p14="http://schemas.microsoft.com/office/powerpoint/2010/main" val="2691129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519C047-E4A8-4BD9-8E02-8D2ACC4057A5}" type="slidenum">
              <a:rPr lang="en-US" altLang="en-US"/>
              <a:pPr>
                <a:defRPr/>
              </a:pPr>
              <a:t>‹#›</a:t>
            </a:fld>
            <a:endParaRPr lang="en-US" altLang="en-US"/>
          </a:p>
        </p:txBody>
      </p:sp>
    </p:spTree>
    <p:extLst>
      <p:ext uri="{BB962C8B-B14F-4D97-AF65-F5344CB8AC3E}">
        <p14:creationId xmlns:p14="http://schemas.microsoft.com/office/powerpoint/2010/main" val="3474025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14969644-1B7B-4937-A016-6D7E0AC1CEB6}" type="slidenum">
              <a:rPr lang="en-US" altLang="en-US"/>
              <a:pPr>
                <a:defRPr/>
              </a:pPr>
              <a:t>‹#›</a:t>
            </a:fld>
            <a:endParaRPr lang="en-US" altLang="en-US"/>
          </a:p>
        </p:txBody>
      </p:sp>
    </p:spTree>
    <p:extLst>
      <p:ext uri="{BB962C8B-B14F-4D97-AF65-F5344CB8AC3E}">
        <p14:creationId xmlns:p14="http://schemas.microsoft.com/office/powerpoint/2010/main" val="3241492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CD53407-7543-44AD-BB39-1D5D8656FF7F}" type="slidenum">
              <a:rPr lang="en-US" altLang="en-US"/>
              <a:pPr>
                <a:defRPr/>
              </a:pPr>
              <a:t>‹#›</a:t>
            </a:fld>
            <a:endParaRPr lang="en-US" altLang="en-US"/>
          </a:p>
        </p:txBody>
      </p:sp>
    </p:spTree>
    <p:extLst>
      <p:ext uri="{BB962C8B-B14F-4D97-AF65-F5344CB8AC3E}">
        <p14:creationId xmlns:p14="http://schemas.microsoft.com/office/powerpoint/2010/main" val="963721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C23EA72-4F0B-4FB4-87CE-E1C9B815BEB0}" type="slidenum">
              <a:rPr lang="en-US" altLang="en-US"/>
              <a:pPr>
                <a:defRPr/>
              </a:pPr>
              <a:t>‹#›</a:t>
            </a:fld>
            <a:endParaRPr lang="en-US" altLang="en-US"/>
          </a:p>
        </p:txBody>
      </p:sp>
    </p:spTree>
    <p:extLst>
      <p:ext uri="{BB962C8B-B14F-4D97-AF65-F5344CB8AC3E}">
        <p14:creationId xmlns:p14="http://schemas.microsoft.com/office/powerpoint/2010/main" val="2643525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2669BE6-8E3A-41C3-8A0C-C82079B3237E}" type="slidenum">
              <a:rPr lang="en-US" altLang="en-US"/>
              <a:pPr>
                <a:defRPr/>
              </a:pPr>
              <a:t>‹#›</a:t>
            </a:fld>
            <a:endParaRPr lang="en-US" altLang="en-US"/>
          </a:p>
        </p:txBody>
      </p:sp>
    </p:spTree>
    <p:extLst>
      <p:ext uri="{BB962C8B-B14F-4D97-AF65-F5344CB8AC3E}">
        <p14:creationId xmlns:p14="http://schemas.microsoft.com/office/powerpoint/2010/main" val="916964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457200" y="533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8915" name="Rectangle 3"/>
          <p:cNvSpPr>
            <a:spLocks noGrp="1" noChangeArrowheads="1"/>
          </p:cNvSpPr>
          <p:nvPr>
            <p:ph type="body" idx="1"/>
          </p:nvPr>
        </p:nvSpPr>
        <p:spPr bwMode="auto">
          <a:xfrm>
            <a:off x="457200" y="1828800"/>
            <a:ext cx="8229600" cy="430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8916" name="Rectangle 4"/>
          <p:cNvSpPr>
            <a:spLocks noGrp="1" noChangeArrowheads="1"/>
          </p:cNvSpPr>
          <p:nvPr>
            <p:ph type="dt" sz="half" idx="2"/>
          </p:nvPr>
        </p:nvSpPr>
        <p:spPr bwMode="auto">
          <a:xfrm>
            <a:off x="4572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latin typeface="Arial" charset="0"/>
              </a:defRPr>
            </a:lvl1pPr>
          </a:lstStyle>
          <a:p>
            <a:pPr>
              <a:defRPr/>
            </a:pPr>
            <a:endParaRPr lang="en-US" altLang="en-US"/>
          </a:p>
        </p:txBody>
      </p:sp>
      <p:sp>
        <p:nvSpPr>
          <p:cNvPr id="3891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smtClean="0">
                <a:latin typeface="Arial" charset="0"/>
              </a:defRPr>
            </a:lvl1pPr>
          </a:lstStyle>
          <a:p>
            <a:pPr>
              <a:defRPr/>
            </a:pPr>
            <a:endParaRPr lang="en-US" altLang="en-US"/>
          </a:p>
        </p:txBody>
      </p:sp>
      <p:sp>
        <p:nvSpPr>
          <p:cNvPr id="38918" name="Rectangle 6"/>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latin typeface="Arial" charset="0"/>
              </a:defRPr>
            </a:lvl1pPr>
          </a:lstStyle>
          <a:p>
            <a:pPr>
              <a:defRPr/>
            </a:pPr>
            <a:fld id="{54831BFD-1476-41F0-9760-99765FD59D0C}" type="slidenum">
              <a:rPr lang="en-US" altLang="en-US"/>
              <a:pPr>
                <a:defRPr/>
              </a:pPr>
              <a:t>‹#›</a:t>
            </a:fld>
            <a:endParaRPr lang="en-US" altLang="en-US"/>
          </a:p>
        </p:txBody>
      </p:sp>
      <p:grpSp>
        <p:nvGrpSpPr>
          <p:cNvPr id="1031" name="Group 7"/>
          <p:cNvGrpSpPr>
            <a:grpSpLocks/>
          </p:cNvGrpSpPr>
          <p:nvPr/>
        </p:nvGrpSpPr>
        <p:grpSpPr bwMode="auto">
          <a:xfrm>
            <a:off x="279400" y="152400"/>
            <a:ext cx="8686800" cy="1600200"/>
            <a:chOff x="176" y="96"/>
            <a:chExt cx="5472" cy="1008"/>
          </a:xfrm>
        </p:grpSpPr>
        <p:sp>
          <p:nvSpPr>
            <p:cNvPr id="1032" name="Line 8"/>
            <p:cNvSpPr>
              <a:spLocks noChangeShapeType="1"/>
            </p:cNvSpPr>
            <p:nvPr/>
          </p:nvSpPr>
          <p:spPr bwMode="auto">
            <a:xfrm flipH="1">
              <a:off x="288" y="1104"/>
              <a:ext cx="52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3"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en-US" altLang="en-US" sz="2400"/>
            </a:p>
          </p:txBody>
        </p:sp>
        <p:sp>
          <p:nvSpPr>
            <p:cNvPr id="1034"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en-US" altLang="en-US" sz="2400"/>
            </a:p>
          </p:txBody>
        </p:sp>
        <p:sp>
          <p:nvSpPr>
            <p:cNvPr id="1035"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en-US" altLang="en-US" sz="2400"/>
            </a:p>
          </p:txBody>
        </p:sp>
        <p:sp>
          <p:nvSpPr>
            <p:cNvPr id="1036"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en-US" altLang="en-US" sz="2400"/>
            </a:p>
          </p:txBody>
        </p:sp>
      </p:grpSp>
    </p:spTree>
  </p:cSld>
  <p:clrMap bg1="lt1" tx1="dk1" bg2="lt2" tx2="dk2" accent1="accent1" accent2="accent2" accent3="accent3" accent4="accent4" accent5="accent5" accent6="accent6" hlink="hlink" folHlink="folHlink"/>
  <p:sldLayoutIdLst>
    <p:sldLayoutId id="2147483704"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EF0C6B21-A17B-4786-9395-A1234C1A4A9F}" type="datetimeFigureOut">
              <a:rPr lang="en-US" smtClean="0">
                <a:solidFill>
                  <a:prstClr val="black">
                    <a:tint val="75000"/>
                  </a:prstClr>
                </a:solidFill>
                <a:latin typeface="Calibri"/>
              </a:rPr>
              <a:pPr eaLnBrk="1" fontAlgn="auto" hangingPunct="1">
                <a:spcBef>
                  <a:spcPts val="0"/>
                </a:spcBef>
                <a:spcAft>
                  <a:spcPts val="0"/>
                </a:spcAft>
              </a:pPr>
              <a:t>10/19/2017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76D508E9-F0D3-484D-9693-888ED31EB0D6}"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3199945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denr.sd.gov/des/fp/2017permit.asp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denr.sd.gov/des/fp/documents/2017ApplicationChecklist.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denr.sd.gov/des/sw/eforms/E0424LDV1-ComplaintForm.pdf"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denr.sd.gov/des/fp/cafo.aspx"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algn="ctr" eaLnBrk="1" hangingPunct="1"/>
            <a:r>
              <a:rPr lang="en-US" altLang="en-US" sz="4800" dirty="0" smtClean="0"/>
              <a:t>South Dakota DENR’s Regulations for Concentrated Animal Feeding Operations</a:t>
            </a:r>
          </a:p>
        </p:txBody>
      </p:sp>
      <p:sp>
        <p:nvSpPr>
          <p:cNvPr id="3075" name="Rectangle 3"/>
          <p:cNvSpPr>
            <a:spLocks noGrp="1" noChangeArrowheads="1"/>
          </p:cNvSpPr>
          <p:nvPr>
            <p:ph type="subTitle" idx="1"/>
          </p:nvPr>
        </p:nvSpPr>
        <p:spPr>
          <a:xfrm>
            <a:off x="457200" y="3765550"/>
            <a:ext cx="8153400" cy="2057400"/>
          </a:xfrm>
        </p:spPr>
        <p:txBody>
          <a:bodyPr/>
          <a:lstStyle/>
          <a:p>
            <a:pPr algn="ctr" eaLnBrk="1" hangingPunct="1"/>
            <a:r>
              <a:rPr lang="en-US" altLang="en-US" dirty="0" smtClean="0">
                <a:latin typeface="+mj-lt"/>
              </a:rPr>
              <a:t>Codington County Planning Commission Work Session </a:t>
            </a:r>
            <a:r>
              <a:rPr lang="en-US" altLang="en-US" dirty="0" smtClean="0">
                <a:solidFill>
                  <a:srgbClr val="000000"/>
                </a:solidFill>
                <a:latin typeface="+mj-lt"/>
              </a:rPr>
              <a:t>August 28, 2017</a:t>
            </a:r>
          </a:p>
          <a:p>
            <a:pPr algn="ctr" eaLnBrk="1" hangingPunct="1"/>
            <a:r>
              <a:rPr lang="en-US" altLang="en-US" dirty="0" smtClean="0">
                <a:latin typeface="+mj-lt"/>
              </a:rPr>
              <a:t>6:00 PM</a:t>
            </a:r>
          </a:p>
          <a:p>
            <a:pPr algn="ctr" eaLnBrk="1" hangingPunct="1"/>
            <a:r>
              <a:rPr lang="en-US" altLang="en-US" dirty="0">
                <a:latin typeface="+mj-lt"/>
              </a:rPr>
              <a:t>Codington County Extension Complex </a:t>
            </a:r>
            <a:endParaRPr lang="en-US" altLang="en-US" dirty="0" smtClean="0">
              <a:latin typeface="+mj-lt"/>
            </a:endParaRPr>
          </a:p>
          <a:p>
            <a:pPr algn="ctr" eaLnBrk="1" hangingPunct="1"/>
            <a:endParaRPr lang="en-US" altLang="en-US" dirty="0" smtClean="0">
              <a:latin typeface="+mj-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dirty="0"/>
              <a:t>General Permit </a:t>
            </a:r>
            <a:r>
              <a:rPr lang="en-US" altLang="en-US" dirty="0" smtClean="0"/>
              <a:t>History </a:t>
            </a:r>
            <a:r>
              <a:rPr lang="en-US" altLang="en-US" sz="2800" dirty="0">
                <a:solidFill>
                  <a:srgbClr val="003366"/>
                </a:solidFill>
              </a:rPr>
              <a:t>(continued)</a:t>
            </a:r>
            <a:endParaRPr lang="en-US" altLang="en-US" dirty="0"/>
          </a:p>
        </p:txBody>
      </p:sp>
      <p:sp>
        <p:nvSpPr>
          <p:cNvPr id="6147" name="Rectangle 3"/>
          <p:cNvSpPr>
            <a:spLocks noGrp="1" noChangeArrowheads="1"/>
          </p:cNvSpPr>
          <p:nvPr>
            <p:ph type="body" idx="1"/>
          </p:nvPr>
        </p:nvSpPr>
        <p:spPr>
          <a:xfrm>
            <a:off x="457200" y="1828800"/>
            <a:ext cx="8382000" cy="4302125"/>
          </a:xfrm>
        </p:spPr>
        <p:txBody>
          <a:bodyPr/>
          <a:lstStyle/>
          <a:p>
            <a:pPr eaLnBrk="1" hangingPunct="1"/>
            <a:r>
              <a:rPr lang="en-US" altLang="en-US" dirty="0" smtClean="0"/>
              <a:t>Proposed permit and December 16, 2015, contested case hearing public noticed in 10 newspapers  and mailed to 931 interested parties by October 8, 2015.</a:t>
            </a:r>
          </a:p>
          <a:p>
            <a:pPr eaLnBrk="1" hangingPunct="1"/>
            <a:r>
              <a:rPr lang="en-US" altLang="en-US" dirty="0" smtClean="0"/>
              <a:t>27 parties submitted comments and 11 petitions were received to participate in the contested case hearing.</a:t>
            </a:r>
          </a:p>
          <a:p>
            <a:pPr eaLnBrk="1" hangingPunct="1"/>
            <a:r>
              <a:rPr lang="en-US" altLang="en-US" dirty="0" smtClean="0"/>
              <a:t>On December 8, 2015, a request to delay the hearing was received.</a:t>
            </a:r>
          </a:p>
          <a:p>
            <a:pPr eaLnBrk="1" hangingPunct="1"/>
            <a:endParaRPr lang="en-US" altLang="en-US" dirty="0" smtClean="0"/>
          </a:p>
        </p:txBody>
      </p:sp>
    </p:spTree>
    <p:extLst>
      <p:ext uri="{BB962C8B-B14F-4D97-AF65-F5344CB8AC3E}">
        <p14:creationId xmlns:p14="http://schemas.microsoft.com/office/powerpoint/2010/main" val="3897066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dirty="0"/>
              <a:t>General Permit </a:t>
            </a:r>
            <a:r>
              <a:rPr lang="en-US" altLang="en-US" dirty="0" smtClean="0"/>
              <a:t>History </a:t>
            </a:r>
            <a:r>
              <a:rPr lang="en-US" altLang="en-US" sz="2800" dirty="0">
                <a:solidFill>
                  <a:srgbClr val="003366"/>
                </a:solidFill>
              </a:rPr>
              <a:t>(continued)</a:t>
            </a:r>
            <a:endParaRPr lang="en-US" altLang="en-US" dirty="0"/>
          </a:p>
        </p:txBody>
      </p:sp>
      <p:sp>
        <p:nvSpPr>
          <p:cNvPr id="6147" name="Rectangle 3"/>
          <p:cNvSpPr>
            <a:spLocks noGrp="1" noChangeArrowheads="1"/>
          </p:cNvSpPr>
          <p:nvPr>
            <p:ph type="body" idx="1"/>
          </p:nvPr>
        </p:nvSpPr>
        <p:spPr>
          <a:xfrm>
            <a:off x="457200" y="1828800"/>
            <a:ext cx="8382000" cy="4302125"/>
          </a:xfrm>
        </p:spPr>
        <p:txBody>
          <a:bodyPr/>
          <a:lstStyle/>
          <a:p>
            <a:pPr eaLnBrk="1" hangingPunct="1"/>
            <a:r>
              <a:rPr lang="en-US" altLang="en-US" dirty="0" smtClean="0"/>
              <a:t>Hearing rescheduled for September 27-29</a:t>
            </a:r>
            <a:r>
              <a:rPr lang="en-US" altLang="en-US" smtClean="0"/>
              <a:t>, 2016 </a:t>
            </a:r>
            <a:r>
              <a:rPr lang="en-US" altLang="en-US" dirty="0" smtClean="0"/>
              <a:t>with August 2, 2016, newspaper notice and notice on DENR’s one-stop public notice website.</a:t>
            </a:r>
          </a:p>
          <a:p>
            <a:pPr eaLnBrk="1" hangingPunct="1"/>
            <a:r>
              <a:rPr lang="en-US" altLang="en-US" dirty="0" smtClean="0"/>
              <a:t>2-1/2 day contested case hearing attended by 80 people.  Secretary adopted the permit with changes at the end of the hearing.</a:t>
            </a:r>
          </a:p>
        </p:txBody>
      </p:sp>
    </p:spTree>
    <p:extLst>
      <p:ext uri="{BB962C8B-B14F-4D97-AF65-F5344CB8AC3E}">
        <p14:creationId xmlns:p14="http://schemas.microsoft.com/office/powerpoint/2010/main" val="737415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dirty="0"/>
              <a:t>General Permit </a:t>
            </a:r>
            <a:r>
              <a:rPr lang="en-US" altLang="en-US" dirty="0" smtClean="0"/>
              <a:t>History </a:t>
            </a:r>
            <a:r>
              <a:rPr lang="en-US" altLang="en-US" sz="2800" dirty="0">
                <a:solidFill>
                  <a:srgbClr val="003366"/>
                </a:solidFill>
              </a:rPr>
              <a:t>(continued)</a:t>
            </a:r>
            <a:endParaRPr lang="en-US" altLang="en-US" dirty="0"/>
          </a:p>
        </p:txBody>
      </p:sp>
      <p:sp>
        <p:nvSpPr>
          <p:cNvPr id="6147" name="Rectangle 3"/>
          <p:cNvSpPr>
            <a:spLocks noGrp="1" noChangeArrowheads="1"/>
          </p:cNvSpPr>
          <p:nvPr>
            <p:ph type="body" idx="1"/>
          </p:nvPr>
        </p:nvSpPr>
        <p:spPr>
          <a:xfrm>
            <a:off x="457200" y="1828800"/>
            <a:ext cx="8382000" cy="4302125"/>
          </a:xfrm>
        </p:spPr>
        <p:txBody>
          <a:bodyPr/>
          <a:lstStyle/>
          <a:p>
            <a:pPr eaLnBrk="1" hangingPunct="1"/>
            <a:r>
              <a:rPr lang="en-US" altLang="en-US" dirty="0" smtClean="0"/>
              <a:t>Secretary adopted Findings of Fact and Conclusions of Law on March 10, 2017.</a:t>
            </a:r>
          </a:p>
          <a:p>
            <a:pPr eaLnBrk="1" hangingPunct="1"/>
            <a:r>
              <a:rPr lang="en-US" altLang="en-US" dirty="0" smtClean="0"/>
              <a:t>Reissued Permit was effective April 15, 2017.  A copy can be found </a:t>
            </a:r>
            <a:r>
              <a:rPr lang="en-US" altLang="en-US" dirty="0"/>
              <a:t>at </a:t>
            </a:r>
            <a:r>
              <a:rPr lang="en-US" altLang="en-US" dirty="0">
                <a:hlinkClick r:id="rId2"/>
              </a:rPr>
              <a:t>http://</a:t>
            </a:r>
            <a:r>
              <a:rPr lang="en-US" altLang="en-US" dirty="0" smtClean="0">
                <a:hlinkClick r:id="rId2"/>
              </a:rPr>
              <a:t>denr.sd.gov/des/fp/2017permit.aspx</a:t>
            </a:r>
            <a:r>
              <a:rPr lang="en-US" altLang="en-US" dirty="0" smtClean="0"/>
              <a:t>. </a:t>
            </a:r>
          </a:p>
          <a:p>
            <a:pPr eaLnBrk="1" hangingPunct="1"/>
            <a:r>
              <a:rPr lang="en-US" altLang="en-US" dirty="0" smtClean="0"/>
              <a:t>Existing permitted operations continue coverage under the 2003 general permit and have 1- 4 years to get coverage under the 2017 general permit, unless required sooner.</a:t>
            </a:r>
          </a:p>
          <a:p>
            <a:pPr eaLnBrk="1" hangingPunct="1"/>
            <a:endParaRPr lang="en-US" altLang="en-US" dirty="0" smtClean="0"/>
          </a:p>
        </p:txBody>
      </p:sp>
    </p:spTree>
    <p:extLst>
      <p:ext uri="{BB962C8B-B14F-4D97-AF65-F5344CB8AC3E}">
        <p14:creationId xmlns:p14="http://schemas.microsoft.com/office/powerpoint/2010/main" val="3303164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dirty="0"/>
              <a:t>General Permit </a:t>
            </a:r>
            <a:r>
              <a:rPr lang="en-US" altLang="en-US" dirty="0" smtClean="0"/>
              <a:t>History </a:t>
            </a:r>
            <a:r>
              <a:rPr lang="en-US" altLang="en-US" sz="2800" dirty="0">
                <a:solidFill>
                  <a:srgbClr val="003366"/>
                </a:solidFill>
              </a:rPr>
              <a:t>(continued)</a:t>
            </a:r>
            <a:endParaRPr lang="en-US" altLang="en-US" dirty="0"/>
          </a:p>
        </p:txBody>
      </p:sp>
      <p:sp>
        <p:nvSpPr>
          <p:cNvPr id="6147" name="Rectangle 3"/>
          <p:cNvSpPr>
            <a:spLocks noGrp="1" noChangeArrowheads="1"/>
          </p:cNvSpPr>
          <p:nvPr>
            <p:ph type="body" idx="1"/>
          </p:nvPr>
        </p:nvSpPr>
        <p:spPr>
          <a:xfrm>
            <a:off x="457200" y="1828800"/>
            <a:ext cx="8382000" cy="4302125"/>
          </a:xfrm>
        </p:spPr>
        <p:txBody>
          <a:bodyPr/>
          <a:lstStyle/>
          <a:p>
            <a:pPr eaLnBrk="1" hangingPunct="1"/>
            <a:r>
              <a:rPr lang="en-US" altLang="en-US" dirty="0" smtClean="0"/>
              <a:t>All CAFOs in SD are required to have permit coverage.</a:t>
            </a:r>
          </a:p>
          <a:p>
            <a:pPr eaLnBrk="1" hangingPunct="1"/>
            <a:r>
              <a:rPr lang="en-US" altLang="en-US" dirty="0"/>
              <a:t>New and Expanding CAFOs need coverage under the 2017 general permit.</a:t>
            </a:r>
          </a:p>
          <a:p>
            <a:pPr eaLnBrk="1" hangingPunct="1"/>
            <a:endParaRPr lang="en-US" altLang="en-US" dirty="0" smtClean="0"/>
          </a:p>
          <a:p>
            <a:pPr eaLnBrk="1" hangingPunct="1"/>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2558241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8272" y="1828800"/>
            <a:ext cx="5567455" cy="4302125"/>
          </a:xfr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30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08586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762000"/>
            <a:ext cx="8229600" cy="1066800"/>
          </a:xfrm>
        </p:spPr>
        <p:txBody>
          <a:bodyPr/>
          <a:lstStyle/>
          <a:p>
            <a:pPr eaLnBrk="1" hangingPunct="1"/>
            <a:r>
              <a:rPr lang="en-US" altLang="en-US" dirty="0"/>
              <a:t>DENR’s General Permit</a:t>
            </a:r>
          </a:p>
        </p:txBody>
      </p:sp>
      <p:sp>
        <p:nvSpPr>
          <p:cNvPr id="8195" name="Rectangle 3"/>
          <p:cNvSpPr>
            <a:spLocks noGrp="1" noChangeArrowheads="1"/>
          </p:cNvSpPr>
          <p:nvPr>
            <p:ph type="body" idx="1"/>
          </p:nvPr>
        </p:nvSpPr>
        <p:spPr>
          <a:xfrm>
            <a:off x="457200" y="1676400"/>
            <a:ext cx="8229600" cy="4876800"/>
          </a:xfrm>
        </p:spPr>
        <p:txBody>
          <a:bodyPr/>
          <a:lstStyle/>
          <a:p>
            <a:pPr eaLnBrk="1" hangingPunct="1"/>
            <a:r>
              <a:rPr lang="en-US" altLang="en-US" dirty="0" smtClean="0"/>
              <a:t>Includes </a:t>
            </a:r>
            <a:r>
              <a:rPr lang="en-US" altLang="en-US" dirty="0"/>
              <a:t>federal and state requirements ensuring manure management systems are properly designed, constructed, operated, and maintained so they protect the quality of South Dakota’s surface </a:t>
            </a:r>
            <a:r>
              <a:rPr lang="en-US" altLang="en-US" dirty="0" smtClean="0"/>
              <a:t>waters;</a:t>
            </a:r>
            <a:endParaRPr lang="en-US" altLang="en-US" dirty="0"/>
          </a:p>
          <a:p>
            <a:pPr eaLnBrk="1" hangingPunct="1"/>
            <a:r>
              <a:rPr lang="en-US" altLang="en-US" dirty="0" smtClean="0"/>
              <a:t>Includes </a:t>
            </a:r>
            <a:r>
              <a:rPr lang="en-US" altLang="en-US" dirty="0"/>
              <a:t>state requirements protecting shallow </a:t>
            </a:r>
            <a:r>
              <a:rPr lang="en-US" altLang="en-US" dirty="0" smtClean="0"/>
              <a:t>aquifers; </a:t>
            </a:r>
            <a:endParaRPr lang="en-US" altLang="en-US" dirty="0"/>
          </a:p>
          <a:p>
            <a:pPr eaLnBrk="1" hangingPunct="1"/>
            <a:r>
              <a:rPr lang="en-US" altLang="en-US" dirty="0" smtClean="0"/>
              <a:t>Ensures </a:t>
            </a:r>
            <a:r>
              <a:rPr lang="en-US" altLang="en-US" dirty="0"/>
              <a:t>the nutrients generated are land applied </a:t>
            </a:r>
            <a:r>
              <a:rPr lang="en-US" altLang="en-US" dirty="0" smtClean="0"/>
              <a:t>following </a:t>
            </a:r>
            <a:r>
              <a:rPr lang="en-US" altLang="en-US" dirty="0"/>
              <a:t>an approved nutrient management </a:t>
            </a:r>
            <a:r>
              <a:rPr lang="en-US" altLang="en-US" dirty="0" smtClean="0"/>
              <a:t>plan; </a:t>
            </a:r>
            <a:r>
              <a:rPr lang="en-US" altLang="en-US" dirty="0"/>
              <a:t>and </a:t>
            </a:r>
          </a:p>
        </p:txBody>
      </p:sp>
    </p:spTree>
    <p:extLst>
      <p:ext uri="{BB962C8B-B14F-4D97-AF65-F5344CB8AC3E}">
        <p14:creationId xmlns:p14="http://schemas.microsoft.com/office/powerpoint/2010/main" val="1048515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762000"/>
            <a:ext cx="8229600" cy="1066800"/>
          </a:xfrm>
        </p:spPr>
        <p:txBody>
          <a:bodyPr/>
          <a:lstStyle/>
          <a:p>
            <a:pPr eaLnBrk="1" hangingPunct="1"/>
            <a:r>
              <a:rPr lang="en-US" altLang="en-US" dirty="0"/>
              <a:t>DENR’s General Permit </a:t>
            </a:r>
            <a:r>
              <a:rPr lang="en-US" altLang="en-US" sz="2800" dirty="0" smtClean="0"/>
              <a:t>(continued)</a:t>
            </a:r>
          </a:p>
        </p:txBody>
      </p:sp>
      <p:sp>
        <p:nvSpPr>
          <p:cNvPr id="8195" name="Rectangle 3"/>
          <p:cNvSpPr>
            <a:spLocks noGrp="1" noChangeArrowheads="1"/>
          </p:cNvSpPr>
          <p:nvPr>
            <p:ph type="body" idx="1"/>
          </p:nvPr>
        </p:nvSpPr>
        <p:spPr>
          <a:xfrm>
            <a:off x="457200" y="1828800"/>
            <a:ext cx="8229600" cy="4876800"/>
          </a:xfrm>
        </p:spPr>
        <p:txBody>
          <a:bodyPr/>
          <a:lstStyle/>
          <a:p>
            <a:pPr eaLnBrk="1" hangingPunct="1"/>
            <a:r>
              <a:rPr lang="en-US" altLang="en-US" dirty="0" smtClean="0"/>
              <a:t>Is </a:t>
            </a:r>
            <a:r>
              <a:rPr lang="en-US" altLang="en-US" dirty="0"/>
              <a:t>understandable by producers, design engineers, and crop consultants so they provide a roadmap for environmental compliance. </a:t>
            </a:r>
            <a:endParaRPr lang="en-US" altLang="en-US" dirty="0" smtClean="0"/>
          </a:p>
        </p:txBody>
      </p:sp>
    </p:spTree>
    <p:extLst>
      <p:ext uri="{BB962C8B-B14F-4D97-AF65-F5344CB8AC3E}">
        <p14:creationId xmlns:p14="http://schemas.microsoft.com/office/powerpoint/2010/main" val="2107955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819400"/>
            <a:ext cx="8229600" cy="1143000"/>
          </a:xfrm>
        </p:spPr>
        <p:txBody>
          <a:bodyPr/>
          <a:lstStyle/>
          <a:p>
            <a:pPr algn="ctr" eaLnBrk="1" hangingPunct="1"/>
            <a:r>
              <a:rPr lang="en-US" altLang="en-US" sz="4000" dirty="0" smtClean="0"/>
              <a:t>Basic Elements of the General Permit</a:t>
            </a:r>
            <a:endParaRPr lang="en-US" altLang="en-US" sz="20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04800" y="533400"/>
            <a:ext cx="8686800" cy="1143000"/>
          </a:xfrm>
        </p:spPr>
        <p:txBody>
          <a:bodyPr/>
          <a:lstStyle/>
          <a:p>
            <a:pPr eaLnBrk="1" hangingPunct="1"/>
            <a:r>
              <a:rPr lang="en-US" altLang="en-US" dirty="0"/>
              <a:t>Basic Elements of the General Permit</a:t>
            </a:r>
          </a:p>
        </p:txBody>
      </p:sp>
      <p:sp>
        <p:nvSpPr>
          <p:cNvPr id="12291" name="Rectangle 3"/>
          <p:cNvSpPr>
            <a:spLocks noGrp="1" noChangeArrowheads="1"/>
          </p:cNvSpPr>
          <p:nvPr>
            <p:ph type="body" idx="1"/>
          </p:nvPr>
        </p:nvSpPr>
        <p:spPr/>
        <p:txBody>
          <a:bodyPr/>
          <a:lstStyle/>
          <a:p>
            <a:pPr eaLnBrk="1" hangingPunct="1"/>
            <a:r>
              <a:rPr lang="en-US" altLang="en-US" sz="2800" dirty="0" smtClean="0"/>
              <a:t>Definitions</a:t>
            </a:r>
          </a:p>
          <a:p>
            <a:pPr eaLnBrk="1" hangingPunct="1"/>
            <a:r>
              <a:rPr lang="en-US" altLang="en-US" sz="2800" dirty="0" smtClean="0"/>
              <a:t>Who needs permit coverage?</a:t>
            </a:r>
          </a:p>
          <a:p>
            <a:pPr eaLnBrk="1" hangingPunct="1"/>
            <a:r>
              <a:rPr lang="en-US" altLang="en-US" sz="2800" dirty="0" smtClean="0"/>
              <a:t>Permit application requirements</a:t>
            </a:r>
          </a:p>
          <a:p>
            <a:pPr eaLnBrk="1" hangingPunct="1"/>
            <a:r>
              <a:rPr lang="en-US" altLang="en-US" sz="2800" dirty="0" smtClean="0"/>
              <a:t>Permit issuance processes</a:t>
            </a:r>
          </a:p>
          <a:p>
            <a:pPr eaLnBrk="1" hangingPunct="1"/>
            <a:r>
              <a:rPr lang="en-US" altLang="en-US" sz="2800" dirty="0" smtClean="0"/>
              <a:t>Effluent Limits</a:t>
            </a:r>
          </a:p>
          <a:p>
            <a:pPr eaLnBrk="1" hangingPunct="1"/>
            <a:r>
              <a:rPr lang="en-US" altLang="en-US" sz="2800" dirty="0" smtClean="0"/>
              <a:t>Design, Construction, Operation and Maintenance Requirements to protect surface and ground water</a:t>
            </a:r>
          </a:p>
          <a:p>
            <a:pPr eaLnBrk="1" hangingPunct="1"/>
            <a:r>
              <a:rPr lang="en-US" altLang="en-US" sz="2800" dirty="0" smtClean="0"/>
              <a:t>Nutrient Management Planning Requirements</a:t>
            </a:r>
          </a:p>
          <a:p>
            <a:pPr eaLnBrk="1" hangingPunct="1"/>
            <a:r>
              <a:rPr lang="en-US" altLang="en-US" sz="2800" dirty="0" smtClean="0"/>
              <a:t>Inspection, Recordkeeping and Reporting Requirements</a:t>
            </a:r>
          </a:p>
          <a:p>
            <a:pPr eaLnBrk="1" hangingPunct="1"/>
            <a:endParaRPr lang="en-US" altLang="en-US" sz="2800" dirty="0"/>
          </a:p>
        </p:txBody>
      </p:sp>
    </p:spTree>
    <p:extLst>
      <p:ext uri="{BB962C8B-B14F-4D97-AF65-F5344CB8AC3E}">
        <p14:creationId xmlns:p14="http://schemas.microsoft.com/office/powerpoint/2010/main" val="405211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dirty="0"/>
              <a:t>Who Needs A Permit?</a:t>
            </a:r>
          </a:p>
        </p:txBody>
      </p:sp>
      <p:sp>
        <p:nvSpPr>
          <p:cNvPr id="12291" name="Rectangle 3"/>
          <p:cNvSpPr>
            <a:spLocks noGrp="1" noChangeArrowheads="1"/>
          </p:cNvSpPr>
          <p:nvPr>
            <p:ph type="body" idx="1"/>
          </p:nvPr>
        </p:nvSpPr>
        <p:spPr>
          <a:xfrm>
            <a:off x="457200" y="1676400"/>
            <a:ext cx="8229600" cy="4302125"/>
          </a:xfrm>
        </p:spPr>
        <p:txBody>
          <a:bodyPr/>
          <a:lstStyle/>
          <a:p>
            <a:pPr>
              <a:defRPr/>
            </a:pPr>
            <a:r>
              <a:rPr lang="en-US" dirty="0"/>
              <a:t>Animal Feeding Operation:</a:t>
            </a:r>
          </a:p>
          <a:p>
            <a:pPr lvl="1">
              <a:defRPr/>
            </a:pPr>
            <a:r>
              <a:rPr lang="en-US" dirty="0"/>
              <a:t>Animals are stabled or confined for 45 days or more in any 12-month </a:t>
            </a:r>
            <a:r>
              <a:rPr lang="en-US" dirty="0" smtClean="0"/>
              <a:t>period, and</a:t>
            </a:r>
            <a:endParaRPr lang="en-US" dirty="0"/>
          </a:p>
          <a:p>
            <a:pPr lvl="1">
              <a:defRPr/>
            </a:pPr>
            <a:r>
              <a:rPr lang="en-US" dirty="0"/>
              <a:t>No vegetation present during the normal growing </a:t>
            </a:r>
            <a:r>
              <a:rPr lang="en-US" dirty="0" smtClean="0"/>
              <a:t>season.</a:t>
            </a:r>
          </a:p>
          <a:p>
            <a:pPr lvl="1"/>
            <a:r>
              <a:rPr lang="en-US" dirty="0" smtClean="0"/>
              <a:t>Animal </a:t>
            </a:r>
            <a:r>
              <a:rPr lang="en-US" dirty="0"/>
              <a:t>feeding operations </a:t>
            </a:r>
            <a:r>
              <a:rPr lang="en-US" dirty="0" smtClean="0"/>
              <a:t>under common </a:t>
            </a:r>
            <a:r>
              <a:rPr lang="en-US" dirty="0"/>
              <a:t>ownership are a single animal feeding operation if </a:t>
            </a:r>
            <a:r>
              <a:rPr lang="en-US" dirty="0" smtClean="0"/>
              <a:t>they are within </a:t>
            </a:r>
            <a:r>
              <a:rPr lang="en-US" dirty="0"/>
              <a:t>one </a:t>
            </a:r>
            <a:r>
              <a:rPr lang="en-US" dirty="0" smtClean="0"/>
              <a:t>mile of each other or use </a:t>
            </a:r>
            <a:r>
              <a:rPr lang="en-US" dirty="0"/>
              <a:t>a common </a:t>
            </a:r>
            <a:r>
              <a:rPr lang="en-US" dirty="0" smtClean="0"/>
              <a:t>manure management system or nutrient management plan</a:t>
            </a:r>
            <a:endParaRPr lang="en-US" altLang="en-US" sz="5600" dirty="0"/>
          </a:p>
        </p:txBody>
      </p:sp>
    </p:spTree>
    <p:extLst>
      <p:ext uri="{BB962C8B-B14F-4D97-AF65-F5344CB8AC3E}">
        <p14:creationId xmlns:p14="http://schemas.microsoft.com/office/powerpoint/2010/main" val="442522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dirty="0"/>
              <a:t>County Zoning and DENR’s Permit</a:t>
            </a:r>
          </a:p>
        </p:txBody>
      </p:sp>
      <p:sp>
        <p:nvSpPr>
          <p:cNvPr id="4099" name="Rectangle 3"/>
          <p:cNvSpPr>
            <a:spLocks noGrp="1" noChangeArrowheads="1"/>
          </p:cNvSpPr>
          <p:nvPr>
            <p:ph type="body" idx="1"/>
          </p:nvPr>
        </p:nvSpPr>
        <p:spPr/>
        <p:txBody>
          <a:bodyPr/>
          <a:lstStyle/>
          <a:p>
            <a:pPr eaLnBrk="1" hangingPunct="1">
              <a:lnSpc>
                <a:spcPct val="90000"/>
              </a:lnSpc>
            </a:pPr>
            <a:r>
              <a:rPr lang="en-US" altLang="en-US" sz="2800" dirty="0" smtClean="0"/>
              <a:t>Legislature has given local government the authority to regulate land use planning (setbacks to homes, churches, </a:t>
            </a:r>
            <a:r>
              <a:rPr lang="en-US" altLang="en-US" sz="2800" dirty="0" err="1" smtClean="0"/>
              <a:t>etc</a:t>
            </a:r>
            <a:r>
              <a:rPr lang="en-US" altLang="en-US" sz="2800" dirty="0" smtClean="0"/>
              <a:t>; roads; odors; etc.).</a:t>
            </a:r>
          </a:p>
          <a:p>
            <a:pPr eaLnBrk="1" hangingPunct="1">
              <a:lnSpc>
                <a:spcPct val="90000"/>
              </a:lnSpc>
            </a:pPr>
            <a:r>
              <a:rPr lang="en-US" altLang="en-US" sz="2800" dirty="0" smtClean="0"/>
              <a:t>DENR’s has authority to control water pollution</a:t>
            </a:r>
          </a:p>
          <a:p>
            <a:pPr eaLnBrk="1" hangingPunct="1">
              <a:lnSpc>
                <a:spcPct val="90000"/>
              </a:lnSpc>
            </a:pPr>
            <a:r>
              <a:rPr lang="en-US" altLang="en-US" sz="2800" dirty="0" smtClean="0"/>
              <a:t>Generally new operations go through the county zoning process before they go through DENR’s process.</a:t>
            </a:r>
          </a:p>
          <a:p>
            <a:pPr eaLnBrk="1" hangingPunct="1">
              <a:lnSpc>
                <a:spcPct val="90000"/>
              </a:lnSpc>
            </a:pPr>
            <a:r>
              <a:rPr lang="en-US" altLang="en-US" sz="2800" dirty="0" smtClean="0"/>
              <a:t>Unless the zoning ordinance requires zoning be done first, there is nothing stopping a producer from going through DENRs process first or doing them at the same time.</a:t>
            </a:r>
          </a:p>
          <a:p>
            <a:pPr eaLnBrk="1" hangingPunct="1">
              <a:lnSpc>
                <a:spcPct val="90000"/>
              </a:lnSpc>
            </a:pPr>
            <a:endParaRPr lang="en-US" altLang="en-US" sz="2800" dirty="0" smtClean="0"/>
          </a:p>
          <a:p>
            <a:pPr marL="0" indent="0" eaLnBrk="1" hangingPunct="1">
              <a:lnSpc>
                <a:spcPct val="90000"/>
              </a:lnSpc>
              <a:buNone/>
            </a:pPr>
            <a:endParaRPr lang="en-US" altLang="en-US" sz="2800" dirty="0"/>
          </a:p>
          <a:p>
            <a:pPr eaLnBrk="1" hangingPunct="1">
              <a:lnSpc>
                <a:spcPct val="90000"/>
              </a:lnSpc>
              <a:buFont typeface="Wingdings" pitchFamily="2" charset="2"/>
              <a:buNone/>
            </a:pPr>
            <a:endParaRPr lang="en-US" altLang="en-US" dirty="0" smtClean="0"/>
          </a:p>
        </p:txBody>
      </p:sp>
    </p:spTree>
    <p:extLst>
      <p:ext uri="{BB962C8B-B14F-4D97-AF65-F5344CB8AC3E}">
        <p14:creationId xmlns:p14="http://schemas.microsoft.com/office/powerpoint/2010/main" val="2836425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dirty="0"/>
              <a:t>Who Needs A Permit</a:t>
            </a:r>
            <a:r>
              <a:rPr lang="en-US" altLang="en-US" dirty="0" smtClean="0"/>
              <a:t>? </a:t>
            </a:r>
            <a:r>
              <a:rPr lang="en-US" altLang="en-US" sz="2800" dirty="0">
                <a:solidFill>
                  <a:srgbClr val="003366"/>
                </a:solidFill>
              </a:rPr>
              <a:t>(continued)</a:t>
            </a:r>
            <a:endParaRPr lang="en-US" altLang="en-US" dirty="0"/>
          </a:p>
        </p:txBody>
      </p:sp>
      <p:sp>
        <p:nvSpPr>
          <p:cNvPr id="12291" name="Rectangle 3"/>
          <p:cNvSpPr>
            <a:spLocks noGrp="1" noChangeArrowheads="1"/>
          </p:cNvSpPr>
          <p:nvPr>
            <p:ph type="body" idx="1"/>
          </p:nvPr>
        </p:nvSpPr>
        <p:spPr>
          <a:xfrm>
            <a:off x="457200" y="1828800"/>
            <a:ext cx="8534400" cy="4302125"/>
          </a:xfrm>
        </p:spPr>
        <p:txBody>
          <a:bodyPr/>
          <a:lstStyle/>
          <a:p>
            <a:pPr>
              <a:lnSpc>
                <a:spcPct val="80000"/>
              </a:lnSpc>
              <a:defRPr/>
            </a:pPr>
            <a:r>
              <a:rPr lang="en-US" dirty="0" smtClean="0"/>
              <a:t>An Animal </a:t>
            </a:r>
            <a:r>
              <a:rPr lang="en-US" dirty="0"/>
              <a:t>Feeding Operation is a Concentrated Animal Feeding Operation if it is:</a:t>
            </a:r>
          </a:p>
          <a:p>
            <a:pPr lvl="1">
              <a:lnSpc>
                <a:spcPct val="80000"/>
              </a:lnSpc>
              <a:defRPr/>
            </a:pPr>
            <a:r>
              <a:rPr lang="en-US" sz="3200" dirty="0"/>
              <a:t>Large </a:t>
            </a:r>
          </a:p>
          <a:p>
            <a:pPr lvl="1">
              <a:lnSpc>
                <a:spcPct val="80000"/>
              </a:lnSpc>
              <a:defRPr/>
            </a:pPr>
            <a:r>
              <a:rPr lang="en-US" sz="3200" dirty="0" smtClean="0"/>
              <a:t>Medium (determined with an inspection)</a:t>
            </a:r>
            <a:endParaRPr lang="en-US" sz="3200" dirty="0"/>
          </a:p>
          <a:p>
            <a:pPr lvl="2">
              <a:lnSpc>
                <a:spcPct val="80000"/>
              </a:lnSpc>
              <a:defRPr/>
            </a:pPr>
            <a:r>
              <a:rPr lang="en-US" sz="3200" dirty="0"/>
              <a:t>Drainage running through confinement area</a:t>
            </a:r>
          </a:p>
          <a:p>
            <a:pPr lvl="2">
              <a:lnSpc>
                <a:spcPct val="80000"/>
              </a:lnSpc>
              <a:defRPr/>
            </a:pPr>
            <a:r>
              <a:rPr lang="en-US" sz="3200" dirty="0"/>
              <a:t>Man-made conveyance to surface water</a:t>
            </a:r>
          </a:p>
          <a:p>
            <a:pPr lvl="1">
              <a:lnSpc>
                <a:spcPct val="80000"/>
              </a:lnSpc>
              <a:defRPr/>
            </a:pPr>
            <a:r>
              <a:rPr lang="en-US" sz="3200" dirty="0"/>
              <a:t>Small </a:t>
            </a:r>
            <a:r>
              <a:rPr lang="en-US" sz="3200" dirty="0" smtClean="0"/>
              <a:t>(</a:t>
            </a:r>
            <a:r>
              <a:rPr lang="en-US" sz="3200" dirty="0"/>
              <a:t>d</a:t>
            </a:r>
            <a:r>
              <a:rPr lang="en-US" sz="3200" dirty="0" smtClean="0"/>
              <a:t>esignation and based on inspection)</a:t>
            </a:r>
            <a:endParaRPr lang="en-US" sz="3200" dirty="0"/>
          </a:p>
          <a:p>
            <a:pPr lvl="2">
              <a:lnSpc>
                <a:spcPct val="80000"/>
              </a:lnSpc>
              <a:defRPr/>
            </a:pPr>
            <a:r>
              <a:rPr lang="en-US" sz="3200" dirty="0"/>
              <a:t>Same criteria as medium</a:t>
            </a:r>
          </a:p>
          <a:p>
            <a:pPr lvl="2">
              <a:lnSpc>
                <a:spcPct val="80000"/>
              </a:lnSpc>
              <a:defRPr/>
            </a:pPr>
            <a:r>
              <a:rPr lang="en-US" sz="3200" dirty="0"/>
              <a:t>Significant contributor of </a:t>
            </a:r>
            <a:r>
              <a:rPr lang="en-US" sz="3200" dirty="0" smtClean="0"/>
              <a:t>pollutants</a:t>
            </a:r>
            <a:endParaRPr lang="en-US" sz="3200" dirty="0"/>
          </a:p>
          <a:p>
            <a:pPr eaLnBrk="1" hangingPunct="1"/>
            <a:endParaRPr lang="en-US" altLang="en-US" sz="2800" dirty="0"/>
          </a:p>
        </p:txBody>
      </p:sp>
    </p:spTree>
    <p:extLst>
      <p:ext uri="{BB962C8B-B14F-4D97-AF65-F5344CB8AC3E}">
        <p14:creationId xmlns:p14="http://schemas.microsoft.com/office/powerpoint/2010/main" val="1470693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116" name="Group 180"/>
          <p:cNvGraphicFramePr>
            <a:graphicFrameLocks noGrp="1"/>
          </p:cNvGraphicFramePr>
          <p:nvPr/>
        </p:nvGraphicFramePr>
        <p:xfrm>
          <a:off x="0" y="0"/>
          <a:ext cx="9144000" cy="6691313"/>
        </p:xfrm>
        <a:graphic>
          <a:graphicData uri="http://schemas.openxmlformats.org/drawingml/2006/table">
            <a:tbl>
              <a:tblPr/>
              <a:tblGrid>
                <a:gridCol w="4027488"/>
                <a:gridCol w="1511300"/>
                <a:gridCol w="1674812"/>
                <a:gridCol w="1930400"/>
              </a:tblGrid>
              <a:tr h="539801">
                <a:tc gridSpan="4">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2"/>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2"/>
                          </a:solidFill>
                          <a:effectLst/>
                          <a:latin typeface="Arial" charset="0"/>
                          <a:cs typeface="Times New Roman" pitchFamily="18" charset="0"/>
                        </a:rPr>
                        <a:t>Table 1. Number of Animals to Define Large, Medium, and Small Concentrated Animal Feeding Operations</a:t>
                      </a:r>
                      <a:endParaRPr kumimoji="0" lang="en-US" sz="1400" b="1" i="0" u="none" strike="noStrike" cap="none" normalizeH="0" baseline="0" smtClean="0">
                        <a:ln>
                          <a:noFill/>
                        </a:ln>
                        <a:solidFill>
                          <a:schemeClr val="bg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1911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2"/>
                          </a:solidFill>
                          <a:effectLst/>
                          <a:latin typeface="Arial" charset="0"/>
                          <a:cs typeface="Times New Roman" pitchFamily="18" charset="0"/>
                        </a:rPr>
                        <a:t>Type of Animal</a:t>
                      </a:r>
                      <a:endParaRPr kumimoji="0" lang="en-US" sz="1400" b="1" i="0" u="none" strike="noStrike" cap="none" normalizeH="0" baseline="0" smtClean="0">
                        <a:ln>
                          <a:noFill/>
                        </a:ln>
                        <a:solidFill>
                          <a:schemeClr val="bg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2"/>
                          </a:solidFill>
                          <a:effectLst/>
                          <a:latin typeface="Arial" charset="0"/>
                          <a:cs typeface="Times New Roman" pitchFamily="18" charset="0"/>
                        </a:rPr>
                        <a:t>Concentrated Animal Feeding Operations</a:t>
                      </a:r>
                      <a:endParaRPr kumimoji="0" lang="en-US" sz="1400" b="1" i="0" u="none" strike="noStrike" cap="none" normalizeH="0" baseline="0" smtClean="0">
                        <a:ln>
                          <a:noFill/>
                        </a:ln>
                        <a:solidFill>
                          <a:schemeClr val="bg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hMerge="1">
                  <a:txBody>
                    <a:bodyPr/>
                    <a:lstStyle/>
                    <a:p>
                      <a:endParaRPr lang="en-US"/>
                    </a:p>
                  </a:txBody>
                  <a:tcPr/>
                </a:tc>
                <a:tc hMerge="1">
                  <a:txBody>
                    <a:bodyPr/>
                    <a:lstStyle/>
                    <a:p>
                      <a:endParaRPr lang="en-US"/>
                    </a:p>
                  </a:txBody>
                  <a:tcPr/>
                </a:tc>
              </a:tr>
              <a:tr h="115834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2"/>
                          </a:solidFill>
                          <a:effectLst/>
                          <a:latin typeface="Arial" charset="0"/>
                          <a:cs typeface="Times New Roman" pitchFamily="18" charset="0"/>
                        </a:rPr>
                        <a:t>Feeding Operation</a:t>
                      </a:r>
                      <a:endParaRPr kumimoji="0" lang="en-US" sz="1400" b="1" i="0" u="none" strike="noStrike" cap="none" normalizeH="0" baseline="0" smtClean="0">
                        <a:ln>
                          <a:noFill/>
                        </a:ln>
                        <a:solidFill>
                          <a:schemeClr val="bg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sng" strike="noStrike" cap="none" normalizeH="0" baseline="0" smtClean="0">
                          <a:ln>
                            <a:noFill/>
                          </a:ln>
                          <a:solidFill>
                            <a:schemeClr val="bg2"/>
                          </a:solidFill>
                          <a:effectLst/>
                          <a:latin typeface="Arial" charset="0"/>
                          <a:cs typeface="Times New Roman" pitchFamily="18" charset="0"/>
                        </a:rPr>
                        <a:t>Large</a:t>
                      </a:r>
                      <a:endParaRPr kumimoji="0" lang="en-US" sz="1400" b="1" i="0" u="none" strike="noStrike" cap="none" normalizeH="0" baseline="0" smtClean="0">
                        <a:ln>
                          <a:noFill/>
                        </a:ln>
                        <a:solidFill>
                          <a:schemeClr val="bg2"/>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2"/>
                          </a:solidFill>
                          <a:effectLst/>
                          <a:latin typeface="Arial" charset="0"/>
                          <a:cs typeface="Times New Roman" pitchFamily="18" charset="0"/>
                        </a:rPr>
                        <a:t>Animal numbers equal to or more than:</a:t>
                      </a:r>
                      <a:endParaRPr kumimoji="0" lang="en-US" sz="1400" b="1" i="0" u="none" strike="noStrike" cap="none" normalizeH="0" baseline="0" smtClean="0">
                        <a:ln>
                          <a:noFill/>
                        </a:ln>
                        <a:solidFill>
                          <a:schemeClr val="bg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sng" strike="noStrike" cap="none" normalizeH="0" baseline="0" smtClean="0">
                          <a:ln>
                            <a:noFill/>
                          </a:ln>
                          <a:solidFill>
                            <a:schemeClr val="bg2"/>
                          </a:solidFill>
                          <a:effectLst/>
                          <a:latin typeface="Arial" charset="0"/>
                          <a:cs typeface="Times New Roman" pitchFamily="18" charset="0"/>
                        </a:rPr>
                        <a:t>Medium</a:t>
                      </a:r>
                      <a:endParaRPr kumimoji="0" lang="en-US" sz="1400" b="1" i="0" u="none" strike="noStrike" cap="none" normalizeH="0" baseline="0" smtClean="0">
                        <a:ln>
                          <a:noFill/>
                        </a:ln>
                        <a:solidFill>
                          <a:schemeClr val="bg2"/>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2"/>
                          </a:solidFill>
                          <a:effectLst/>
                          <a:latin typeface="Arial" charset="0"/>
                          <a:cs typeface="Times New Roman" pitchFamily="18" charset="0"/>
                        </a:rPr>
                        <a:t>Animal numbers equal to:</a:t>
                      </a:r>
                      <a:endParaRPr kumimoji="0" lang="en-US" sz="1400" b="1" i="0" u="none" strike="noStrike" cap="none" normalizeH="0" baseline="0" smtClean="0">
                        <a:ln>
                          <a:noFill/>
                        </a:ln>
                        <a:solidFill>
                          <a:schemeClr val="bg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sng" strike="noStrike" cap="none" normalizeH="0" baseline="0" smtClean="0">
                          <a:ln>
                            <a:noFill/>
                          </a:ln>
                          <a:solidFill>
                            <a:schemeClr val="bg2"/>
                          </a:solidFill>
                          <a:effectLst/>
                          <a:latin typeface="Arial" charset="0"/>
                          <a:cs typeface="Times New Roman" pitchFamily="18" charset="0"/>
                        </a:rPr>
                        <a:t>Small </a:t>
                      </a:r>
                      <a:endParaRPr kumimoji="0" lang="en-US" sz="1400" b="1" i="0" u="none" strike="noStrike" cap="none" normalizeH="0" baseline="0" smtClean="0">
                        <a:ln>
                          <a:noFill/>
                        </a:ln>
                        <a:solidFill>
                          <a:schemeClr val="bg2"/>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2"/>
                          </a:solidFill>
                          <a:effectLst/>
                          <a:latin typeface="Arial" charset="0"/>
                          <a:cs typeface="Times New Roman" pitchFamily="18" charset="0"/>
                        </a:rPr>
                        <a:t>Animal numbers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2"/>
                          </a:solidFill>
                          <a:effectLst/>
                          <a:latin typeface="Arial" charset="0"/>
                          <a:cs typeface="Times New Roman" pitchFamily="18" charset="0"/>
                        </a:rPr>
                        <a:t>less than:</a:t>
                      </a:r>
                      <a:endParaRPr kumimoji="0" lang="en-US" sz="1400" b="1" i="0" u="none" strike="noStrike" cap="none" normalizeH="0" baseline="0" smtClean="0">
                        <a:ln>
                          <a:noFill/>
                        </a:ln>
                        <a:solidFill>
                          <a:schemeClr val="bg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r>
              <a:tr h="31911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Dairy cows (mature – milked or dry)</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700</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200 to 699</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200</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94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Veal Calves</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1,000</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300 to 999</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300</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8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Cattle other than mature dairy cows or veal calves </a:t>
                      </a:r>
                      <a:r>
                        <a:rPr kumimoji="0" lang="en-US" sz="1400" b="1" i="0" u="none" strike="noStrike" cap="none" normalizeH="0" baseline="30000" smtClean="0">
                          <a:ln>
                            <a:noFill/>
                          </a:ln>
                          <a:solidFill>
                            <a:schemeClr val="tx2"/>
                          </a:solidFill>
                          <a:effectLst/>
                          <a:latin typeface="Arial" charset="0"/>
                          <a:cs typeface="Times New Roman" pitchFamily="18" charset="0"/>
                        </a:rPr>
                        <a:t>1</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1,000 </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300 to 999</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300</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753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Swine (weighing more than 55 pounds)</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2,500 </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750 to 2,499</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750</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911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Swine (weighing less than 55 pounds)</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10,000 </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3,000 to 9,999</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3,000</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753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Horses</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500 </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150 to 499</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150</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753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Sheep or Lambs</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10,000 </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3,000 to 9,999</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3,000</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753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Turkeys</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55,000 </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16,500 to 54,999</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16,500</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911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Laying hens or broilers </a:t>
                      </a:r>
                      <a:r>
                        <a:rPr kumimoji="0" lang="en-US" sz="1400" b="1" i="0" u="none" strike="noStrike" cap="none" normalizeH="0" baseline="30000" smtClean="0">
                          <a:ln>
                            <a:noFill/>
                          </a:ln>
                          <a:solidFill>
                            <a:schemeClr val="tx2"/>
                          </a:solidFill>
                          <a:effectLst/>
                          <a:latin typeface="Arial" charset="0"/>
                          <a:cs typeface="Times New Roman" pitchFamily="18" charset="0"/>
                        </a:rPr>
                        <a:t>2</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30,000 </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9,000 to 29,999</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9,000</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753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Chickens, other than laying hens </a:t>
                      </a:r>
                      <a:r>
                        <a:rPr kumimoji="0" lang="en-US" sz="1400" b="1" i="0" u="none" strike="noStrike" cap="none" normalizeH="0" baseline="30000" smtClean="0">
                          <a:ln>
                            <a:noFill/>
                          </a:ln>
                          <a:solidFill>
                            <a:schemeClr val="tx2"/>
                          </a:solidFill>
                          <a:effectLst/>
                          <a:latin typeface="Arial" charset="0"/>
                          <a:cs typeface="Times New Roman" pitchFamily="18" charset="0"/>
                        </a:rPr>
                        <a:t>3</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125,000 </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37,500 to 124,999</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37,500</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753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Laying hens </a:t>
                      </a:r>
                      <a:r>
                        <a:rPr kumimoji="0" lang="en-US" sz="1400" b="1" i="0" u="none" strike="noStrike" cap="none" normalizeH="0" baseline="30000" smtClean="0">
                          <a:ln>
                            <a:noFill/>
                          </a:ln>
                          <a:solidFill>
                            <a:schemeClr val="tx2"/>
                          </a:solidFill>
                          <a:effectLst/>
                          <a:latin typeface="Arial" charset="0"/>
                          <a:cs typeface="Times New Roman" pitchFamily="18" charset="0"/>
                        </a:rPr>
                        <a:t>3</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82,000 </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25,000 to 81,999</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25,000</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911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Ducks </a:t>
                      </a:r>
                      <a:r>
                        <a:rPr kumimoji="0" lang="en-US" sz="1400" b="1" i="0" u="none" strike="noStrike" cap="none" normalizeH="0" baseline="30000" smtClean="0">
                          <a:ln>
                            <a:noFill/>
                          </a:ln>
                          <a:solidFill>
                            <a:schemeClr val="tx2"/>
                          </a:solidFill>
                          <a:effectLst/>
                          <a:latin typeface="Arial" charset="0"/>
                          <a:cs typeface="Times New Roman" pitchFamily="18" charset="0"/>
                        </a:rPr>
                        <a:t>2</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5,000 </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1,500 to 4,999</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1,500</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94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Ducks </a:t>
                      </a:r>
                      <a:r>
                        <a:rPr kumimoji="0" lang="en-US" sz="1400" b="1" i="0" u="none" strike="noStrike" cap="none" normalizeH="0" baseline="30000" smtClean="0">
                          <a:ln>
                            <a:noFill/>
                          </a:ln>
                          <a:solidFill>
                            <a:schemeClr val="tx2"/>
                          </a:solidFill>
                          <a:effectLst/>
                          <a:latin typeface="Arial" charset="0"/>
                          <a:cs typeface="Times New Roman" pitchFamily="18" charset="0"/>
                        </a:rPr>
                        <a:t>3</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30,000 </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10,000 to 29,999</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10,000</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911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Geese </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30,000 </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10,000 to 29,999</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Arial" charset="0"/>
                          <a:cs typeface="Times New Roman" pitchFamily="18" charset="0"/>
                        </a:rPr>
                        <a:t>10,000</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46742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dirty="0"/>
              <a:t>Who Needs A Permit</a:t>
            </a:r>
            <a:r>
              <a:rPr lang="en-US" altLang="en-US" dirty="0" smtClean="0"/>
              <a:t>? </a:t>
            </a:r>
            <a:r>
              <a:rPr lang="en-US" altLang="en-US" sz="2800" dirty="0">
                <a:solidFill>
                  <a:srgbClr val="003366"/>
                </a:solidFill>
              </a:rPr>
              <a:t>(continued)</a:t>
            </a:r>
            <a:endParaRPr lang="en-US" altLang="en-US" dirty="0"/>
          </a:p>
        </p:txBody>
      </p:sp>
      <p:sp>
        <p:nvSpPr>
          <p:cNvPr id="12291" name="Rectangle 3"/>
          <p:cNvSpPr>
            <a:spLocks noGrp="1" noChangeArrowheads="1"/>
          </p:cNvSpPr>
          <p:nvPr>
            <p:ph type="body" idx="1"/>
          </p:nvPr>
        </p:nvSpPr>
        <p:spPr/>
        <p:txBody>
          <a:bodyPr/>
          <a:lstStyle/>
          <a:p>
            <a:pPr>
              <a:defRPr/>
            </a:pPr>
            <a:r>
              <a:rPr lang="en-US" dirty="0" smtClean="0"/>
              <a:t>CAFOs</a:t>
            </a:r>
          </a:p>
          <a:p>
            <a:pPr>
              <a:defRPr/>
            </a:pPr>
            <a:r>
              <a:rPr lang="en-US" sz="3200" dirty="0" smtClean="0"/>
              <a:t>Operations below the large CAFO threshold required to get a permit by local government</a:t>
            </a:r>
          </a:p>
          <a:p>
            <a:pPr>
              <a:defRPr/>
            </a:pPr>
            <a:r>
              <a:rPr lang="en-US" dirty="0" smtClean="0"/>
              <a:t>Operations can voluntarily get permit coverage</a:t>
            </a:r>
          </a:p>
          <a:p>
            <a:pPr>
              <a:defRPr/>
            </a:pPr>
            <a:r>
              <a:rPr lang="en-US" sz="3200" dirty="0" smtClean="0"/>
              <a:t>Large CAFO’s in other states land applying manure in SD</a:t>
            </a:r>
            <a:endParaRPr lang="en-US" sz="3200" dirty="0"/>
          </a:p>
          <a:p>
            <a:pPr eaLnBrk="1" hangingPunct="1"/>
            <a:endParaRPr lang="en-US" altLang="en-US" sz="2800" dirty="0"/>
          </a:p>
        </p:txBody>
      </p:sp>
    </p:spTree>
    <p:extLst>
      <p:ext uri="{BB962C8B-B14F-4D97-AF65-F5344CB8AC3E}">
        <p14:creationId xmlns:p14="http://schemas.microsoft.com/office/powerpoint/2010/main" val="2189221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04800" y="533400"/>
            <a:ext cx="8229600" cy="1143000"/>
          </a:xfrm>
        </p:spPr>
        <p:txBody>
          <a:bodyPr/>
          <a:lstStyle/>
          <a:p>
            <a:pPr eaLnBrk="1" hangingPunct="1"/>
            <a:r>
              <a:rPr lang="en-US" altLang="en-US" sz="4200" dirty="0"/>
              <a:t>State vs NPDES Permit Option</a:t>
            </a:r>
          </a:p>
        </p:txBody>
      </p:sp>
      <p:sp>
        <p:nvSpPr>
          <p:cNvPr id="4" name="Text Placeholder 1"/>
          <p:cNvSpPr txBox="1">
            <a:spLocks/>
          </p:cNvSpPr>
          <p:nvPr/>
        </p:nvSpPr>
        <p:spPr bwMode="auto">
          <a:xfrm>
            <a:off x="457200" y="1828800"/>
            <a:ext cx="4040188"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a:lstStyle>
          <a:p>
            <a:pPr marL="0" indent="0">
              <a:buNone/>
              <a:defRPr/>
            </a:pPr>
            <a:r>
              <a:rPr lang="en-US" b="1" kern="0" dirty="0" smtClean="0"/>
              <a:t>State Permit</a:t>
            </a:r>
            <a:endParaRPr lang="en-US" b="1" kern="0" dirty="0"/>
          </a:p>
        </p:txBody>
      </p:sp>
      <p:sp>
        <p:nvSpPr>
          <p:cNvPr id="5" name="Text Placeholder 3"/>
          <p:cNvSpPr txBox="1">
            <a:spLocks/>
          </p:cNvSpPr>
          <p:nvPr/>
        </p:nvSpPr>
        <p:spPr>
          <a:xfrm>
            <a:off x="4645025" y="1828800"/>
            <a:ext cx="4041775" cy="639763"/>
          </a:xfrm>
          <a:prstGeom prst="rect">
            <a:avLst/>
          </a:prstGeom>
        </p:spPr>
        <p:txBody>
          <a:bodyPr/>
          <a:lst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a:lstStyle>
          <a:p>
            <a:pPr marL="0" indent="0">
              <a:buNone/>
              <a:defRPr/>
            </a:pPr>
            <a:r>
              <a:rPr lang="en-US" b="1" kern="0" dirty="0" smtClean="0"/>
              <a:t>NPDES</a:t>
            </a:r>
            <a:r>
              <a:rPr lang="en-US" kern="0" dirty="0" smtClean="0"/>
              <a:t> </a:t>
            </a:r>
            <a:r>
              <a:rPr lang="en-US" b="1" kern="0" dirty="0" smtClean="0"/>
              <a:t>Permit</a:t>
            </a:r>
            <a:endParaRPr lang="en-US" b="1" kern="0" dirty="0"/>
          </a:p>
        </p:txBody>
      </p:sp>
      <p:sp>
        <p:nvSpPr>
          <p:cNvPr id="7" name="Content Placeholder 2"/>
          <p:cNvSpPr txBox="1">
            <a:spLocks/>
          </p:cNvSpPr>
          <p:nvPr/>
        </p:nvSpPr>
        <p:spPr>
          <a:xfrm>
            <a:off x="444933" y="2362200"/>
            <a:ext cx="4040188" cy="3951287"/>
          </a:xfrm>
          <a:prstGeom prst="rect">
            <a:avLst/>
          </a:prstGeom>
        </p:spPr>
        <p:txBody>
          <a:bodyPr/>
          <a:lst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a:lstStyle>
          <a:p>
            <a:pPr>
              <a:defRPr/>
            </a:pPr>
            <a:r>
              <a:rPr lang="en-US" sz="2400" kern="0" dirty="0" smtClean="0"/>
              <a:t>Any discharge from an operation’s manure management system is a permit violation.  The Natural Resources Conservation Services’ Soil Plant Air Water (SPAW) model is used to verify the system is designed to not discharge</a:t>
            </a:r>
          </a:p>
          <a:p>
            <a:pPr>
              <a:defRPr/>
            </a:pPr>
            <a:endParaRPr lang="en-US" kern="0" dirty="0"/>
          </a:p>
        </p:txBody>
      </p:sp>
      <p:sp>
        <p:nvSpPr>
          <p:cNvPr id="9" name="Content Placeholder 4"/>
          <p:cNvSpPr txBox="1">
            <a:spLocks/>
          </p:cNvSpPr>
          <p:nvPr/>
        </p:nvSpPr>
        <p:spPr>
          <a:xfrm>
            <a:off x="4632758" y="2362200"/>
            <a:ext cx="4041775" cy="3951287"/>
          </a:xfrm>
          <a:prstGeom prst="rect">
            <a:avLst/>
          </a:prstGeom>
        </p:spPr>
        <p:txBody>
          <a:bodyPr/>
          <a:lst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a:lstStyle>
          <a:p>
            <a:pPr>
              <a:defRPr/>
            </a:pPr>
            <a:r>
              <a:rPr lang="en-US" sz="2400" kern="0" dirty="0" smtClean="0"/>
              <a:t>The permit allows certain operations to have a discharge from their manure containment system in the event of a 25-year, 24-hour storm event if the manure management system is properly designed, constructed, operated, and maintained</a:t>
            </a:r>
            <a:endParaRPr lang="en-US" sz="2400" kern="0" dirty="0"/>
          </a:p>
        </p:txBody>
      </p:sp>
    </p:spTree>
    <p:extLst>
      <p:ext uri="{BB962C8B-B14F-4D97-AF65-F5344CB8AC3E}">
        <p14:creationId xmlns:p14="http://schemas.microsoft.com/office/powerpoint/2010/main" val="3095072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04800" y="533400"/>
            <a:ext cx="8991600" cy="1143000"/>
          </a:xfrm>
        </p:spPr>
        <p:txBody>
          <a:bodyPr/>
          <a:lstStyle/>
          <a:p>
            <a:pPr eaLnBrk="1" hangingPunct="1"/>
            <a:r>
              <a:rPr lang="en-US" altLang="en-US" sz="4200" dirty="0"/>
              <a:t>State vs NPDES Permit </a:t>
            </a:r>
            <a:r>
              <a:rPr lang="en-US" altLang="en-US" sz="4200" dirty="0" smtClean="0"/>
              <a:t>Option </a:t>
            </a:r>
            <a:r>
              <a:rPr lang="en-US" altLang="en-US" sz="2800" dirty="0">
                <a:solidFill>
                  <a:srgbClr val="003366"/>
                </a:solidFill>
              </a:rPr>
              <a:t>(continued)</a:t>
            </a:r>
            <a:endParaRPr lang="en-US" altLang="en-US" dirty="0"/>
          </a:p>
        </p:txBody>
      </p:sp>
      <p:sp>
        <p:nvSpPr>
          <p:cNvPr id="4" name="Text Placeholder 1"/>
          <p:cNvSpPr txBox="1">
            <a:spLocks/>
          </p:cNvSpPr>
          <p:nvPr/>
        </p:nvSpPr>
        <p:spPr bwMode="auto">
          <a:xfrm>
            <a:off x="457200" y="1752600"/>
            <a:ext cx="4040188"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a:lstStyle>
          <a:p>
            <a:pPr marL="0" indent="0">
              <a:buNone/>
              <a:defRPr/>
            </a:pPr>
            <a:r>
              <a:rPr lang="en-US" b="1" kern="0" dirty="0" smtClean="0"/>
              <a:t>State Permit</a:t>
            </a:r>
            <a:endParaRPr lang="en-US" b="1" kern="0" dirty="0"/>
          </a:p>
        </p:txBody>
      </p:sp>
      <p:sp>
        <p:nvSpPr>
          <p:cNvPr id="5" name="Text Placeholder 3"/>
          <p:cNvSpPr txBox="1">
            <a:spLocks/>
          </p:cNvSpPr>
          <p:nvPr/>
        </p:nvSpPr>
        <p:spPr>
          <a:xfrm>
            <a:off x="4645025" y="1752600"/>
            <a:ext cx="4041775" cy="639763"/>
          </a:xfrm>
          <a:prstGeom prst="rect">
            <a:avLst/>
          </a:prstGeom>
        </p:spPr>
        <p:txBody>
          <a:bodyPr/>
          <a:lst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a:lstStyle>
          <a:p>
            <a:pPr marL="0" indent="0">
              <a:buNone/>
              <a:defRPr/>
            </a:pPr>
            <a:r>
              <a:rPr lang="en-US" b="1" kern="0" dirty="0" smtClean="0"/>
              <a:t>NPDES Permit</a:t>
            </a:r>
            <a:endParaRPr lang="en-US" b="1" kern="0" dirty="0"/>
          </a:p>
        </p:txBody>
      </p:sp>
      <p:sp>
        <p:nvSpPr>
          <p:cNvPr id="6" name="Content Placeholder 2"/>
          <p:cNvSpPr>
            <a:spLocks noGrp="1"/>
          </p:cNvSpPr>
          <p:nvPr>
            <p:ph sz="half" idx="4294967295"/>
          </p:nvPr>
        </p:nvSpPr>
        <p:spPr>
          <a:xfrm>
            <a:off x="457200" y="2286000"/>
            <a:ext cx="4040188" cy="3951287"/>
          </a:xfrm>
          <a:prstGeom prst="rect">
            <a:avLst/>
          </a:prstGeom>
        </p:spPr>
        <p:txBody>
          <a:bodyPr/>
          <a:lstStyle/>
          <a:p>
            <a:pPr>
              <a:defRPr/>
            </a:pPr>
            <a:r>
              <a:rPr lang="en-US" sz="2400" dirty="0" smtClean="0"/>
              <a:t>Applications for new operations or for those increasing their animal numbers are public noticed in the local paper and on DENR’s One-Stop Public Notice website</a:t>
            </a:r>
          </a:p>
          <a:p>
            <a:pPr>
              <a:defRPr/>
            </a:pPr>
            <a:r>
              <a:rPr lang="en-US" sz="2400" dirty="0" smtClean="0"/>
              <a:t>DENR will respond to any comments received in the 30 day comment period</a:t>
            </a:r>
          </a:p>
        </p:txBody>
      </p:sp>
      <p:sp>
        <p:nvSpPr>
          <p:cNvPr id="7" name="Content Placeholder 4"/>
          <p:cNvSpPr>
            <a:spLocks noGrp="1"/>
          </p:cNvSpPr>
          <p:nvPr>
            <p:ph sz="quarter" idx="4294967295"/>
          </p:nvPr>
        </p:nvSpPr>
        <p:spPr>
          <a:xfrm>
            <a:off x="4645025" y="2286000"/>
            <a:ext cx="4194175" cy="3951287"/>
          </a:xfrm>
          <a:prstGeom prst="rect">
            <a:avLst/>
          </a:prstGeom>
        </p:spPr>
        <p:txBody>
          <a:bodyPr/>
          <a:lstStyle/>
          <a:p>
            <a:pPr>
              <a:defRPr/>
            </a:pPr>
            <a:r>
              <a:rPr lang="en-US" sz="2400" dirty="0" smtClean="0"/>
              <a:t>Applications for new operations and those making major modifications (see definitions) are reviewed and the Division’s recommendation is public noticed in the local paper and DENR’s One-Stop Public Notice website</a:t>
            </a:r>
          </a:p>
          <a:p>
            <a:pPr>
              <a:defRPr/>
            </a:pPr>
            <a:r>
              <a:rPr lang="en-US" sz="2400" dirty="0" smtClean="0"/>
              <a:t>DENR will respond to any comments received in the 30 day comment period</a:t>
            </a:r>
          </a:p>
        </p:txBody>
      </p:sp>
    </p:spTree>
    <p:extLst>
      <p:ext uri="{BB962C8B-B14F-4D97-AF65-F5344CB8AC3E}">
        <p14:creationId xmlns:p14="http://schemas.microsoft.com/office/powerpoint/2010/main" val="2383102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bwMode="auto">
          <a:xfrm>
            <a:off x="457200" y="1828800"/>
            <a:ext cx="4040188"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a:lstStyle>
          <a:p>
            <a:pPr marL="0" indent="0">
              <a:buNone/>
              <a:defRPr/>
            </a:pPr>
            <a:r>
              <a:rPr lang="en-US" b="1" kern="0" dirty="0" smtClean="0"/>
              <a:t>State Permit</a:t>
            </a:r>
            <a:endParaRPr lang="en-US" b="1" kern="0" dirty="0"/>
          </a:p>
        </p:txBody>
      </p:sp>
      <p:sp>
        <p:nvSpPr>
          <p:cNvPr id="5" name="Text Placeholder 3"/>
          <p:cNvSpPr txBox="1">
            <a:spLocks/>
          </p:cNvSpPr>
          <p:nvPr/>
        </p:nvSpPr>
        <p:spPr>
          <a:xfrm>
            <a:off x="4645025" y="1828800"/>
            <a:ext cx="4041775" cy="639763"/>
          </a:xfrm>
          <a:prstGeom prst="rect">
            <a:avLst/>
          </a:prstGeom>
        </p:spPr>
        <p:txBody>
          <a:bodyPr/>
          <a:lst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a:lstStyle>
          <a:p>
            <a:pPr marL="0" indent="0">
              <a:buNone/>
              <a:defRPr/>
            </a:pPr>
            <a:r>
              <a:rPr lang="en-US" b="1" kern="0" dirty="0" smtClean="0"/>
              <a:t>NPDES Permit</a:t>
            </a:r>
            <a:endParaRPr lang="en-US" b="1" kern="0" dirty="0"/>
          </a:p>
        </p:txBody>
      </p:sp>
      <p:sp>
        <p:nvSpPr>
          <p:cNvPr id="6" name="Content Placeholder 2"/>
          <p:cNvSpPr>
            <a:spLocks noGrp="1"/>
          </p:cNvSpPr>
          <p:nvPr>
            <p:ph sz="half" idx="4294967295"/>
          </p:nvPr>
        </p:nvSpPr>
        <p:spPr>
          <a:xfrm>
            <a:off x="457200" y="2362200"/>
            <a:ext cx="4040188" cy="3951287"/>
          </a:xfrm>
          <a:prstGeom prst="rect">
            <a:avLst/>
          </a:prstGeom>
        </p:spPr>
        <p:txBody>
          <a:bodyPr/>
          <a:lstStyle/>
          <a:p>
            <a:pPr>
              <a:defRPr/>
            </a:pPr>
            <a:r>
              <a:rPr lang="en-US" sz="2400" dirty="0" smtClean="0"/>
              <a:t>No opportunity for contested case hearing</a:t>
            </a:r>
          </a:p>
          <a:p>
            <a:pPr>
              <a:defRPr/>
            </a:pPr>
            <a:endParaRPr lang="en-US" sz="2400" dirty="0"/>
          </a:p>
        </p:txBody>
      </p:sp>
      <p:sp>
        <p:nvSpPr>
          <p:cNvPr id="7" name="Content Placeholder 4"/>
          <p:cNvSpPr>
            <a:spLocks noGrp="1"/>
          </p:cNvSpPr>
          <p:nvPr>
            <p:ph sz="quarter" idx="4294967295"/>
          </p:nvPr>
        </p:nvSpPr>
        <p:spPr>
          <a:xfrm>
            <a:off x="4645025" y="2362200"/>
            <a:ext cx="4194175" cy="3951287"/>
          </a:xfrm>
          <a:prstGeom prst="rect">
            <a:avLst/>
          </a:prstGeom>
        </p:spPr>
        <p:txBody>
          <a:bodyPr/>
          <a:lstStyle/>
          <a:p>
            <a:pPr>
              <a:defRPr/>
            </a:pPr>
            <a:r>
              <a:rPr lang="en-US" sz="2400" dirty="0" smtClean="0"/>
              <a:t>Opportunity for contested case hearing</a:t>
            </a:r>
            <a:endParaRPr lang="en-US" sz="2400" dirty="0"/>
          </a:p>
        </p:txBody>
      </p:sp>
      <p:sp>
        <p:nvSpPr>
          <p:cNvPr id="8" name="Rectangle 2"/>
          <p:cNvSpPr>
            <a:spLocks noGrp="1" noChangeArrowheads="1"/>
          </p:cNvSpPr>
          <p:nvPr>
            <p:ph type="title"/>
          </p:nvPr>
        </p:nvSpPr>
        <p:spPr>
          <a:xfrm>
            <a:off x="304800" y="533400"/>
            <a:ext cx="8991600" cy="1143000"/>
          </a:xfrm>
        </p:spPr>
        <p:txBody>
          <a:bodyPr/>
          <a:lstStyle/>
          <a:p>
            <a:pPr eaLnBrk="1" hangingPunct="1"/>
            <a:r>
              <a:rPr lang="en-US" altLang="en-US" sz="4200" dirty="0"/>
              <a:t>State vs NPDES Permit </a:t>
            </a:r>
            <a:r>
              <a:rPr lang="en-US" altLang="en-US" sz="4200" dirty="0" smtClean="0"/>
              <a:t>Option </a:t>
            </a:r>
            <a:r>
              <a:rPr lang="en-US" altLang="en-US" sz="2800" dirty="0">
                <a:solidFill>
                  <a:srgbClr val="003366"/>
                </a:solidFill>
              </a:rPr>
              <a:t>(continued)</a:t>
            </a:r>
            <a:endParaRPr lang="en-US" altLang="en-US" dirty="0"/>
          </a:p>
        </p:txBody>
      </p:sp>
    </p:spTree>
    <p:extLst>
      <p:ext uri="{BB962C8B-B14F-4D97-AF65-F5344CB8AC3E}">
        <p14:creationId xmlns:p14="http://schemas.microsoft.com/office/powerpoint/2010/main" val="2639559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dirty="0"/>
              <a:t>Permit Application Process</a:t>
            </a:r>
          </a:p>
        </p:txBody>
      </p:sp>
      <p:sp>
        <p:nvSpPr>
          <p:cNvPr id="10" name="Content Placeholder 2"/>
          <p:cNvSpPr>
            <a:spLocks noGrp="1"/>
          </p:cNvSpPr>
          <p:nvPr>
            <p:ph sz="half" idx="4294967295"/>
          </p:nvPr>
        </p:nvSpPr>
        <p:spPr>
          <a:xfrm>
            <a:off x="450272" y="1752600"/>
            <a:ext cx="7931727" cy="4484687"/>
          </a:xfrm>
          <a:prstGeom prst="rect">
            <a:avLst/>
          </a:prstGeom>
        </p:spPr>
        <p:txBody>
          <a:bodyPr/>
          <a:lstStyle/>
          <a:p>
            <a:pPr>
              <a:defRPr/>
            </a:pPr>
            <a:r>
              <a:rPr lang="en-US" sz="2400" dirty="0" smtClean="0"/>
              <a:t>Permit Application Process Checklist and Flowchart:  </a:t>
            </a:r>
            <a:r>
              <a:rPr lang="en-US" sz="2400" dirty="0" smtClean="0">
                <a:hlinkClick r:id="rId2"/>
              </a:rPr>
              <a:t>http</a:t>
            </a:r>
            <a:r>
              <a:rPr lang="en-US" sz="2400" dirty="0">
                <a:hlinkClick r:id="rId2"/>
              </a:rPr>
              <a:t>://denr.sd.gov/des/fp/documents/2017ApplicationChecklist.pdf</a:t>
            </a:r>
            <a:endParaRPr lang="en-US" sz="2000" dirty="0"/>
          </a:p>
        </p:txBody>
      </p:sp>
    </p:spTree>
    <p:extLst>
      <p:ext uri="{BB962C8B-B14F-4D97-AF65-F5344CB8AC3E}">
        <p14:creationId xmlns:p14="http://schemas.microsoft.com/office/powerpoint/2010/main" val="1964318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4353" y="527957"/>
            <a:ext cx="4443943" cy="62484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8297" y="762000"/>
            <a:ext cx="4702134" cy="6085114"/>
          </a:xfrm>
          <a:prstGeom prst="rect">
            <a:avLst/>
          </a:prstGeom>
        </p:spPr>
      </p:pic>
    </p:spTree>
    <p:extLst>
      <p:ext uri="{BB962C8B-B14F-4D97-AF65-F5344CB8AC3E}">
        <p14:creationId xmlns:p14="http://schemas.microsoft.com/office/powerpoint/2010/main" val="1813039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dirty="0"/>
              <a:t>DENR Permit Application Review</a:t>
            </a:r>
          </a:p>
        </p:txBody>
      </p:sp>
      <p:sp>
        <p:nvSpPr>
          <p:cNvPr id="10" name="Content Placeholder 2"/>
          <p:cNvSpPr>
            <a:spLocks noGrp="1"/>
          </p:cNvSpPr>
          <p:nvPr>
            <p:ph sz="half" idx="4294967295"/>
          </p:nvPr>
        </p:nvSpPr>
        <p:spPr>
          <a:xfrm>
            <a:off x="450272" y="1752600"/>
            <a:ext cx="7931727" cy="4484687"/>
          </a:xfrm>
          <a:prstGeom prst="rect">
            <a:avLst/>
          </a:prstGeom>
        </p:spPr>
        <p:txBody>
          <a:bodyPr/>
          <a:lstStyle/>
          <a:p>
            <a:pPr>
              <a:defRPr/>
            </a:pPr>
            <a:r>
              <a:rPr lang="en-US" sz="2000" dirty="0" smtClean="0"/>
              <a:t>Is the operation a “bad actor”? (anyone with 10% or more ownership)</a:t>
            </a:r>
          </a:p>
          <a:p>
            <a:pPr>
              <a:defRPr/>
            </a:pPr>
            <a:r>
              <a:rPr lang="en-US" sz="2000" dirty="0" smtClean="0"/>
              <a:t>Does the manure containment system meet the required capacity requirements (270 or 365 days) and other required storage volumes?  [see Appendix H of the permit (below) for cross section information] reviewed.</a:t>
            </a:r>
          </a:p>
          <a:p>
            <a:pPr marL="0" indent="0">
              <a:buNone/>
              <a:defRPr/>
            </a:pPr>
            <a:endParaRPr lang="en-US" sz="20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7" y="3124200"/>
            <a:ext cx="4891883" cy="3730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3083" y="3352800"/>
            <a:ext cx="4471817" cy="3353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2029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dirty="0"/>
              <a:t>DENR Review </a:t>
            </a:r>
            <a:r>
              <a:rPr lang="en-US" altLang="en-US" sz="2800" dirty="0"/>
              <a:t>(continued)</a:t>
            </a:r>
          </a:p>
        </p:txBody>
      </p:sp>
      <p:sp>
        <p:nvSpPr>
          <p:cNvPr id="10" name="Content Placeholder 2"/>
          <p:cNvSpPr>
            <a:spLocks noGrp="1"/>
          </p:cNvSpPr>
          <p:nvPr>
            <p:ph sz="half" idx="4294967295"/>
          </p:nvPr>
        </p:nvSpPr>
        <p:spPr>
          <a:xfrm>
            <a:off x="450272" y="1752600"/>
            <a:ext cx="7931727" cy="4484687"/>
          </a:xfrm>
          <a:prstGeom prst="rect">
            <a:avLst/>
          </a:prstGeom>
        </p:spPr>
        <p:txBody>
          <a:bodyPr/>
          <a:lstStyle/>
          <a:p>
            <a:pPr>
              <a:defRPr/>
            </a:pPr>
            <a:r>
              <a:rPr lang="en-US" sz="2000" dirty="0" smtClean="0"/>
              <a:t>Does the application meet the required clay liner, concrete, and other design standards in the permit?</a:t>
            </a:r>
          </a:p>
          <a:p>
            <a:pPr>
              <a:defRPr/>
            </a:pPr>
            <a:r>
              <a:rPr lang="en-US" sz="2000" dirty="0" smtClean="0"/>
              <a:t>Does the application meet the permit’s initial nutrient management plan requirements?</a:t>
            </a:r>
          </a:p>
          <a:p>
            <a:pPr>
              <a:defRPr/>
            </a:pPr>
            <a:r>
              <a:rPr lang="en-US" sz="2000" dirty="0" smtClean="0"/>
              <a:t>Has the producer attended the SDSU producer training class within the past three years?</a:t>
            </a:r>
          </a:p>
          <a:p>
            <a:pPr>
              <a:defRPr/>
            </a:pPr>
            <a:r>
              <a:rPr lang="en-US" sz="2000" dirty="0" smtClean="0"/>
              <a:t>Are the liquid manure containment system or land application fields located over a shallow aquifer? </a:t>
            </a:r>
            <a:endParaRPr lang="en-US" sz="2000" dirty="0"/>
          </a:p>
        </p:txBody>
      </p:sp>
    </p:spTree>
    <p:extLst>
      <p:ext uri="{BB962C8B-B14F-4D97-AF65-F5344CB8AC3E}">
        <p14:creationId xmlns:p14="http://schemas.microsoft.com/office/powerpoint/2010/main" val="3288580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08" name="Group 2107"/>
          <p:cNvGrpSpPr/>
          <p:nvPr/>
        </p:nvGrpSpPr>
        <p:grpSpPr>
          <a:xfrm>
            <a:off x="0" y="0"/>
            <a:ext cx="9144000" cy="6610350"/>
            <a:chOff x="0" y="0"/>
            <a:chExt cx="9144000" cy="6610350"/>
          </a:xfrm>
        </p:grpSpPr>
        <p:sp>
          <p:nvSpPr>
            <p:cNvPr id="61" name="Rectangle 60"/>
            <p:cNvSpPr/>
            <p:nvPr/>
          </p:nvSpPr>
          <p:spPr>
            <a:xfrm>
              <a:off x="512064" y="4411662"/>
              <a:ext cx="1850136" cy="7699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107" name="Rectangle 2106"/>
            <p:cNvSpPr/>
            <p:nvPr/>
          </p:nvSpPr>
          <p:spPr>
            <a:xfrm>
              <a:off x="1135062" y="2613024"/>
              <a:ext cx="2514600" cy="9239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grpSp>
          <p:nvGrpSpPr>
            <p:cNvPr id="2106" name="Group 2105"/>
            <p:cNvGrpSpPr/>
            <p:nvPr/>
          </p:nvGrpSpPr>
          <p:grpSpPr>
            <a:xfrm>
              <a:off x="0" y="0"/>
              <a:ext cx="9144000" cy="6610350"/>
              <a:chOff x="0" y="0"/>
              <a:chExt cx="9144000" cy="6610350"/>
            </a:xfrm>
          </p:grpSpPr>
          <p:sp>
            <p:nvSpPr>
              <p:cNvPr id="4" name="Text Box 29"/>
              <p:cNvSpPr txBox="1">
                <a:spLocks noChangeArrowheads="1"/>
              </p:cNvSpPr>
              <p:nvPr/>
            </p:nvSpPr>
            <p:spPr bwMode="auto">
              <a:xfrm>
                <a:off x="3228975" y="1752600"/>
                <a:ext cx="2651125" cy="596900"/>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eaLnBrk="1" hangingPunct="1"/>
                <a:r>
                  <a:rPr lang="en-US" altLang="en-US" sz="1100" b="1" dirty="0" smtClean="0">
                    <a:solidFill>
                      <a:prstClr val="black"/>
                    </a:solidFill>
                    <a:latin typeface="Arial" pitchFamily="34" charset="0"/>
                    <a:ea typeface="Times New Roman" pitchFamily="18" charset="0"/>
                    <a:cs typeface="Arial" pitchFamily="34" charset="0"/>
                  </a:rPr>
                  <a:t>Steven M. Pirner, P.E.</a:t>
                </a:r>
                <a:endParaRPr lang="en-US" altLang="en-US" sz="1100" dirty="0" smtClean="0">
                  <a:solidFill>
                    <a:prstClr val="black"/>
                  </a:solidFill>
                  <a:latin typeface="Arial" pitchFamily="34" charset="0"/>
                  <a:cs typeface="Arial" pitchFamily="34" charset="0"/>
                </a:endParaRPr>
              </a:p>
              <a:p>
                <a:pPr algn="ctr"/>
                <a:r>
                  <a:rPr lang="en-US" altLang="en-US" sz="1100" b="1" dirty="0" smtClean="0">
                    <a:solidFill>
                      <a:prstClr val="black"/>
                    </a:solidFill>
                    <a:latin typeface="Arial" pitchFamily="34" charset="0"/>
                    <a:ea typeface="Times New Roman" pitchFamily="18" charset="0"/>
                    <a:cs typeface="Arial" pitchFamily="34" charset="0"/>
                  </a:rPr>
                  <a:t>Secretary</a:t>
                </a:r>
                <a:endParaRPr lang="en-US" altLang="en-US" sz="1100" dirty="0" smtClean="0">
                  <a:solidFill>
                    <a:prstClr val="black"/>
                  </a:solidFill>
                  <a:latin typeface="Arial" pitchFamily="34" charset="0"/>
                  <a:cs typeface="Arial" pitchFamily="34" charset="0"/>
                </a:endParaRPr>
              </a:p>
              <a:p>
                <a:pPr algn="ctr"/>
                <a:r>
                  <a:rPr lang="en-US" altLang="en-US" sz="1100" dirty="0" smtClean="0">
                    <a:solidFill>
                      <a:prstClr val="black"/>
                    </a:solidFill>
                    <a:latin typeface="Arial" pitchFamily="34" charset="0"/>
                    <a:ea typeface="Times New Roman" pitchFamily="18" charset="0"/>
                    <a:cs typeface="Arial" pitchFamily="34" charset="0"/>
                  </a:rPr>
                  <a:t>(605) 773-5559</a:t>
                </a:r>
                <a:endParaRPr lang="en-US" altLang="en-US" sz="1100" dirty="0" smtClean="0">
                  <a:solidFill>
                    <a:prstClr val="black"/>
                  </a:solidFill>
                  <a:latin typeface="Arial" pitchFamily="34" charset="0"/>
                  <a:cs typeface="Arial" pitchFamily="34" charset="0"/>
                </a:endParaRPr>
              </a:p>
            </p:txBody>
          </p:sp>
          <p:sp>
            <p:nvSpPr>
              <p:cNvPr id="5" name="Text Box 28"/>
              <p:cNvSpPr txBox="1">
                <a:spLocks noChangeArrowheads="1"/>
              </p:cNvSpPr>
              <p:nvPr/>
            </p:nvSpPr>
            <p:spPr bwMode="auto">
              <a:xfrm>
                <a:off x="1249362" y="2703512"/>
                <a:ext cx="2286001" cy="684213"/>
              </a:xfrm>
              <a:prstGeom prst="rect">
                <a:avLst/>
              </a:prstGeom>
              <a:solidFill>
                <a:schemeClr val="bg1"/>
              </a:solidFill>
              <a:ln w="9525">
                <a:solidFill>
                  <a:srgbClr val="000000"/>
                </a:solidFill>
                <a:miter lim="800000"/>
                <a:headEnd/>
                <a:tailEnd/>
              </a:ln>
              <a:effectLst>
                <a:outerShdw dist="91581" dir="7421404" algn="ctr" rotWithShape="0">
                  <a:srgbClr val="808080"/>
                </a:outerShdw>
              </a:effectLst>
            </p:spPr>
            <p:txBody>
              <a:bodyPr vert="horz" wrap="square" lIns="91440" tIns="45720" rIns="91440" bIns="45720" numCol="1" anchor="t" anchorCtr="0" compatLnSpc="1">
                <a:prstTxWarp prst="textNoShape">
                  <a:avLst/>
                </a:prstTxWarp>
              </a:bodyPr>
              <a:lstStyle/>
              <a:p>
                <a:pPr algn="ctr" eaLnBrk="1" hangingPunct="1"/>
                <a:r>
                  <a:rPr lang="en-US" altLang="en-US" sz="1000" b="1" dirty="0" smtClean="0">
                    <a:solidFill>
                      <a:prstClr val="black"/>
                    </a:solidFill>
                    <a:latin typeface="Arial" pitchFamily="34" charset="0"/>
                    <a:ea typeface="Times New Roman" pitchFamily="18" charset="0"/>
                    <a:cs typeface="Arial" pitchFamily="34" charset="0"/>
                  </a:rPr>
                  <a:t>Division of Environmental </a:t>
                </a:r>
                <a:endParaRPr lang="en-US" altLang="en-US" sz="600" dirty="0" smtClean="0">
                  <a:solidFill>
                    <a:prstClr val="black"/>
                  </a:solidFill>
                  <a:latin typeface="Arial" pitchFamily="34" charset="0"/>
                  <a:cs typeface="Arial" pitchFamily="34" charset="0"/>
                </a:endParaRPr>
              </a:p>
              <a:p>
                <a:pPr algn="ctr"/>
                <a:r>
                  <a:rPr lang="en-US" altLang="en-US" sz="1000" b="1" dirty="0" smtClean="0">
                    <a:solidFill>
                      <a:prstClr val="black"/>
                    </a:solidFill>
                    <a:latin typeface="Arial" pitchFamily="34" charset="0"/>
                    <a:ea typeface="Times New Roman" pitchFamily="18" charset="0"/>
                    <a:cs typeface="Arial" pitchFamily="34" charset="0"/>
                  </a:rPr>
                  <a:t>Services</a:t>
                </a:r>
                <a:endParaRPr lang="en-US" altLang="en-US" sz="600" dirty="0" smtClean="0">
                  <a:solidFill>
                    <a:prstClr val="black"/>
                  </a:solidFill>
                  <a:latin typeface="Arial" pitchFamily="34" charset="0"/>
                  <a:cs typeface="Arial" pitchFamily="34" charset="0"/>
                </a:endParaRPr>
              </a:p>
              <a:p>
                <a:pPr algn="ctr"/>
                <a:r>
                  <a:rPr lang="en-US" altLang="en-US" sz="1000" dirty="0" smtClean="0">
                    <a:solidFill>
                      <a:prstClr val="black"/>
                    </a:solidFill>
                    <a:latin typeface="Arial" pitchFamily="34" charset="0"/>
                    <a:ea typeface="Times New Roman" pitchFamily="18" charset="0"/>
                    <a:cs typeface="Arial" pitchFamily="34" charset="0"/>
                  </a:rPr>
                  <a:t>Vacant, Director</a:t>
                </a:r>
                <a:endParaRPr lang="en-US" altLang="en-US" sz="600" dirty="0" smtClean="0">
                  <a:solidFill>
                    <a:prstClr val="black"/>
                  </a:solidFill>
                  <a:latin typeface="Arial" pitchFamily="34" charset="0"/>
                  <a:cs typeface="Arial" pitchFamily="34" charset="0"/>
                </a:endParaRPr>
              </a:p>
              <a:p>
                <a:pPr algn="ctr"/>
                <a:r>
                  <a:rPr lang="en-US" altLang="en-US" sz="1000" dirty="0" smtClean="0">
                    <a:solidFill>
                      <a:prstClr val="black"/>
                    </a:solidFill>
                    <a:latin typeface="Arial" pitchFamily="34" charset="0"/>
                    <a:ea typeface="Times New Roman" pitchFamily="18" charset="0"/>
                    <a:cs typeface="Arial" pitchFamily="34" charset="0"/>
                  </a:rPr>
                  <a:t>(605) 773-3153</a:t>
                </a:r>
                <a:endParaRPr lang="en-US" altLang="en-US" dirty="0" smtClean="0">
                  <a:solidFill>
                    <a:prstClr val="black"/>
                  </a:solidFill>
                  <a:latin typeface="Arial" pitchFamily="34" charset="0"/>
                  <a:cs typeface="Arial" pitchFamily="34" charset="0"/>
                </a:endParaRPr>
              </a:p>
            </p:txBody>
          </p:sp>
          <p:sp>
            <p:nvSpPr>
              <p:cNvPr id="6" name="Text Box 27"/>
              <p:cNvSpPr txBox="1">
                <a:spLocks noChangeArrowheads="1"/>
              </p:cNvSpPr>
              <p:nvPr/>
            </p:nvSpPr>
            <p:spPr bwMode="auto">
              <a:xfrm>
                <a:off x="5530850" y="2695575"/>
                <a:ext cx="2286000" cy="684212"/>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eaLnBrk="1" hangingPunct="1"/>
                <a:r>
                  <a:rPr lang="en-US" altLang="en-US" sz="1000" b="1" dirty="0" smtClean="0">
                    <a:solidFill>
                      <a:prstClr val="black"/>
                    </a:solidFill>
                    <a:latin typeface="Arial" pitchFamily="34" charset="0"/>
                    <a:ea typeface="Times New Roman" pitchFamily="18" charset="0"/>
                    <a:cs typeface="Arial" pitchFamily="34" charset="0"/>
                  </a:rPr>
                  <a:t>Division of Financial and Technical Assistance</a:t>
                </a:r>
                <a:endParaRPr lang="en-US" altLang="en-US" sz="600" dirty="0" smtClean="0">
                  <a:solidFill>
                    <a:prstClr val="black"/>
                  </a:solidFill>
                  <a:latin typeface="Arial" pitchFamily="34" charset="0"/>
                  <a:cs typeface="Arial" pitchFamily="34" charset="0"/>
                </a:endParaRPr>
              </a:p>
              <a:p>
                <a:pPr algn="ctr"/>
                <a:r>
                  <a:rPr lang="en-US" altLang="en-US" sz="1000" dirty="0" smtClean="0">
                    <a:solidFill>
                      <a:prstClr val="black"/>
                    </a:solidFill>
                    <a:latin typeface="Arial" pitchFamily="34" charset="0"/>
                    <a:ea typeface="Times New Roman" pitchFamily="18" charset="0"/>
                    <a:cs typeface="Arial" pitchFamily="34" charset="0"/>
                  </a:rPr>
                  <a:t>James Feeney, Director</a:t>
                </a:r>
                <a:endParaRPr lang="en-US" altLang="en-US" sz="600" dirty="0" smtClean="0">
                  <a:solidFill>
                    <a:prstClr val="black"/>
                  </a:solidFill>
                  <a:latin typeface="Arial" pitchFamily="34" charset="0"/>
                  <a:cs typeface="Arial" pitchFamily="34" charset="0"/>
                </a:endParaRPr>
              </a:p>
              <a:p>
                <a:pPr algn="ctr"/>
                <a:r>
                  <a:rPr lang="en-US" altLang="en-US" sz="1000" dirty="0" smtClean="0">
                    <a:solidFill>
                      <a:prstClr val="black"/>
                    </a:solidFill>
                    <a:latin typeface="Arial" pitchFamily="34" charset="0"/>
                    <a:ea typeface="Times New Roman" pitchFamily="18" charset="0"/>
                    <a:cs typeface="Arial" pitchFamily="34" charset="0"/>
                  </a:rPr>
                  <a:t>(605) 773-4216</a:t>
                </a:r>
                <a:endParaRPr lang="en-US" altLang="en-US" dirty="0" smtClean="0">
                  <a:solidFill>
                    <a:prstClr val="black"/>
                  </a:solidFill>
                  <a:latin typeface="Arial" pitchFamily="34" charset="0"/>
                  <a:cs typeface="Arial" pitchFamily="34" charset="0"/>
                </a:endParaRPr>
              </a:p>
            </p:txBody>
          </p:sp>
          <p:sp>
            <p:nvSpPr>
              <p:cNvPr id="7" name="Text Box 26"/>
              <p:cNvSpPr txBox="1">
                <a:spLocks noChangeArrowheads="1"/>
              </p:cNvSpPr>
              <p:nvPr/>
            </p:nvSpPr>
            <p:spPr bwMode="auto">
              <a:xfrm>
                <a:off x="625475" y="3708400"/>
                <a:ext cx="1682751" cy="549275"/>
              </a:xfrm>
              <a:prstGeom prst="rect">
                <a:avLst/>
              </a:prstGeom>
              <a:solidFill>
                <a:srgbClr val="FFFFFF"/>
              </a:solidFill>
              <a:ln w="9525">
                <a:solidFill>
                  <a:srgbClr val="000000"/>
                </a:solidFill>
                <a:miter lim="800000"/>
                <a:headEnd/>
                <a:tailEnd/>
              </a:ln>
              <a:effectLst>
                <a:outerShdw dist="99190" dir="7788334" algn="ctr" rotWithShape="0">
                  <a:srgbClr val="808080"/>
                </a:outerShdw>
              </a:effectLst>
            </p:spPr>
            <p:txBody>
              <a:bodyPr vert="horz" wrap="square" lIns="91440" tIns="45720" rIns="91440" bIns="45720" numCol="1" anchor="t" anchorCtr="0" compatLnSpc="1">
                <a:prstTxWarp prst="textNoShape">
                  <a:avLst/>
                </a:prstTxWarp>
              </a:bodyPr>
              <a:lstStyle/>
              <a:p>
                <a:pPr algn="ctr" eaLnBrk="1" hangingPunct="1"/>
                <a:r>
                  <a:rPr lang="en-US" altLang="en-US" sz="1000" b="1" dirty="0" smtClean="0">
                    <a:solidFill>
                      <a:prstClr val="black"/>
                    </a:solidFill>
                    <a:latin typeface="Arial" pitchFamily="34" charset="0"/>
                    <a:ea typeface="Times New Roman" pitchFamily="18" charset="0"/>
                    <a:cs typeface="Arial" pitchFamily="34" charset="0"/>
                  </a:rPr>
                  <a:t>Air Quality</a:t>
                </a:r>
                <a:endParaRPr lang="en-US" altLang="en-US" sz="600" dirty="0" smtClean="0">
                  <a:solidFill>
                    <a:prstClr val="black"/>
                  </a:solidFill>
                  <a:latin typeface="Arial" pitchFamily="34" charset="0"/>
                  <a:cs typeface="Arial" pitchFamily="34" charset="0"/>
                </a:endParaRPr>
              </a:p>
              <a:p>
                <a:pPr algn="ctr"/>
                <a:r>
                  <a:rPr lang="en-US" altLang="en-US" sz="1000" dirty="0" smtClean="0">
                    <a:solidFill>
                      <a:prstClr val="black"/>
                    </a:solidFill>
                    <a:latin typeface="Arial" pitchFamily="34" charset="0"/>
                    <a:ea typeface="Times New Roman" pitchFamily="18" charset="0"/>
                    <a:cs typeface="Arial" pitchFamily="34" charset="0"/>
                  </a:rPr>
                  <a:t>Brian Gustafson, P.E.</a:t>
                </a:r>
                <a:endParaRPr lang="en-US" altLang="en-US" sz="600" dirty="0" smtClean="0">
                  <a:solidFill>
                    <a:prstClr val="black"/>
                  </a:solidFill>
                  <a:latin typeface="Arial" pitchFamily="34" charset="0"/>
                  <a:cs typeface="Arial" pitchFamily="34" charset="0"/>
                </a:endParaRPr>
              </a:p>
              <a:p>
                <a:pPr algn="ctr"/>
                <a:r>
                  <a:rPr lang="en-US" altLang="en-US" sz="1000" dirty="0" smtClean="0">
                    <a:solidFill>
                      <a:prstClr val="black"/>
                    </a:solidFill>
                    <a:latin typeface="Arial" pitchFamily="34" charset="0"/>
                    <a:ea typeface="Times New Roman" pitchFamily="18" charset="0"/>
                    <a:cs typeface="Arial" pitchFamily="34" charset="0"/>
                  </a:rPr>
                  <a:t>(605) 773-3151</a:t>
                </a:r>
                <a:endParaRPr lang="en-US" altLang="en-US" dirty="0" smtClean="0">
                  <a:solidFill>
                    <a:prstClr val="black"/>
                  </a:solidFill>
                  <a:latin typeface="Arial" pitchFamily="34" charset="0"/>
                  <a:cs typeface="Arial" pitchFamily="34" charset="0"/>
                </a:endParaRPr>
              </a:p>
            </p:txBody>
          </p:sp>
          <p:sp>
            <p:nvSpPr>
              <p:cNvPr id="8" name="Text Box 25"/>
              <p:cNvSpPr txBox="1">
                <a:spLocks noChangeArrowheads="1"/>
              </p:cNvSpPr>
              <p:nvPr/>
            </p:nvSpPr>
            <p:spPr bwMode="auto">
              <a:xfrm>
                <a:off x="619125" y="4489450"/>
                <a:ext cx="1682751" cy="549275"/>
              </a:xfrm>
              <a:prstGeom prst="rect">
                <a:avLst/>
              </a:prstGeom>
              <a:solidFill>
                <a:schemeClr val="bg1"/>
              </a:solidFill>
              <a:ln w="9525">
                <a:solidFill>
                  <a:srgbClr val="000000"/>
                </a:solidFill>
                <a:miter lim="800000"/>
                <a:headEnd/>
                <a:tailEnd/>
              </a:ln>
              <a:effectLst>
                <a:outerShdw dist="99190" dir="7788334" algn="ctr" rotWithShape="0">
                  <a:srgbClr val="808080"/>
                </a:outerShdw>
              </a:effectLst>
            </p:spPr>
            <p:txBody>
              <a:bodyPr vert="horz" wrap="square" lIns="91440" tIns="45720" rIns="91440" bIns="45720" numCol="1" anchor="t" anchorCtr="0" compatLnSpc="1">
                <a:prstTxWarp prst="textNoShape">
                  <a:avLst/>
                </a:prstTxWarp>
              </a:bodyPr>
              <a:lstStyle/>
              <a:p>
                <a:pPr algn="ctr" eaLnBrk="1" hangingPunct="1"/>
                <a:r>
                  <a:rPr lang="en-US" altLang="en-US" sz="1000" b="1" dirty="0" smtClean="0">
                    <a:solidFill>
                      <a:prstClr val="black"/>
                    </a:solidFill>
                    <a:latin typeface="Arial" pitchFamily="34" charset="0"/>
                    <a:ea typeface="Times New Roman" pitchFamily="18" charset="0"/>
                    <a:cs typeface="Arial" pitchFamily="34" charset="0"/>
                  </a:rPr>
                  <a:t>Feedlot Permit</a:t>
                </a:r>
                <a:endParaRPr lang="en-US" altLang="en-US" sz="600" dirty="0" smtClean="0">
                  <a:solidFill>
                    <a:prstClr val="black"/>
                  </a:solidFill>
                  <a:latin typeface="Arial" pitchFamily="34" charset="0"/>
                  <a:cs typeface="Arial" pitchFamily="34" charset="0"/>
                </a:endParaRPr>
              </a:p>
              <a:p>
                <a:pPr algn="ctr"/>
                <a:r>
                  <a:rPr lang="en-US" altLang="en-US" sz="1000" dirty="0" smtClean="0">
                    <a:solidFill>
                      <a:prstClr val="black"/>
                    </a:solidFill>
                    <a:latin typeface="Arial" pitchFamily="34" charset="0"/>
                    <a:ea typeface="Times New Roman" pitchFamily="18" charset="0"/>
                    <a:cs typeface="Arial" pitchFamily="34" charset="0"/>
                  </a:rPr>
                  <a:t>Kent Woodmansey, P.E.</a:t>
                </a:r>
                <a:endParaRPr lang="en-US" altLang="en-US" sz="600" dirty="0" smtClean="0">
                  <a:solidFill>
                    <a:prstClr val="black"/>
                  </a:solidFill>
                  <a:latin typeface="Arial" pitchFamily="34" charset="0"/>
                  <a:cs typeface="Arial" pitchFamily="34" charset="0"/>
                </a:endParaRPr>
              </a:p>
              <a:p>
                <a:pPr algn="ctr"/>
                <a:r>
                  <a:rPr lang="en-US" altLang="en-US" sz="1000" dirty="0" smtClean="0">
                    <a:solidFill>
                      <a:prstClr val="black"/>
                    </a:solidFill>
                    <a:latin typeface="Arial" pitchFamily="34" charset="0"/>
                    <a:ea typeface="Times New Roman" pitchFamily="18" charset="0"/>
                    <a:cs typeface="Arial" pitchFamily="34" charset="0"/>
                  </a:rPr>
                  <a:t>(605) 773-3351</a:t>
                </a:r>
                <a:endParaRPr lang="en-US" altLang="en-US" sz="600" dirty="0" smtClean="0">
                  <a:solidFill>
                    <a:prstClr val="black"/>
                  </a:solidFill>
                  <a:latin typeface="Arial" pitchFamily="34" charset="0"/>
                  <a:cs typeface="Arial" pitchFamily="34" charset="0"/>
                </a:endParaRPr>
              </a:p>
              <a:p>
                <a:endParaRPr lang="en-US" altLang="en-US" dirty="0" smtClean="0">
                  <a:solidFill>
                    <a:prstClr val="black"/>
                  </a:solidFill>
                  <a:latin typeface="Arial" pitchFamily="34" charset="0"/>
                  <a:cs typeface="Arial" pitchFamily="34" charset="0"/>
                </a:endParaRPr>
              </a:p>
            </p:txBody>
          </p:sp>
          <p:sp>
            <p:nvSpPr>
              <p:cNvPr id="9" name="Text Box 24"/>
              <p:cNvSpPr txBox="1">
                <a:spLocks noChangeArrowheads="1"/>
              </p:cNvSpPr>
              <p:nvPr/>
            </p:nvSpPr>
            <p:spPr bwMode="auto">
              <a:xfrm>
                <a:off x="619125" y="5268913"/>
                <a:ext cx="1682751" cy="549275"/>
              </a:xfrm>
              <a:prstGeom prst="rect">
                <a:avLst/>
              </a:prstGeom>
              <a:solidFill>
                <a:srgbClr val="FFFFFF"/>
              </a:solidFill>
              <a:ln w="9525">
                <a:solidFill>
                  <a:srgbClr val="000000"/>
                </a:solidFill>
                <a:miter lim="800000"/>
                <a:headEnd/>
                <a:tailEnd/>
              </a:ln>
              <a:effectLst>
                <a:outerShdw dist="99190" dir="7788334" algn="ctr" rotWithShape="0">
                  <a:srgbClr val="808080"/>
                </a:outerShdw>
              </a:effectLst>
            </p:spPr>
            <p:txBody>
              <a:bodyPr vert="horz" wrap="square" lIns="91440" tIns="45720" rIns="91440" bIns="45720" numCol="1" anchor="t" anchorCtr="0" compatLnSpc="1">
                <a:prstTxWarp prst="textNoShape">
                  <a:avLst/>
                </a:prstTxWarp>
              </a:bodyPr>
              <a:lstStyle/>
              <a:p>
                <a:pPr algn="ctr" eaLnBrk="1" hangingPunct="1"/>
                <a:r>
                  <a:rPr lang="en-US" altLang="en-US" sz="1000" b="1" dirty="0" smtClean="0">
                    <a:solidFill>
                      <a:prstClr val="black"/>
                    </a:solidFill>
                    <a:latin typeface="Arial" pitchFamily="34" charset="0"/>
                    <a:ea typeface="Times New Roman" pitchFamily="18" charset="0"/>
                    <a:cs typeface="Arial" pitchFamily="34" charset="0"/>
                  </a:rPr>
                  <a:t>Minerals and Mining</a:t>
                </a:r>
                <a:endParaRPr lang="en-US" altLang="en-US" sz="600" dirty="0" smtClean="0">
                  <a:solidFill>
                    <a:prstClr val="black"/>
                  </a:solidFill>
                  <a:latin typeface="Arial" pitchFamily="34" charset="0"/>
                  <a:cs typeface="Arial" pitchFamily="34" charset="0"/>
                </a:endParaRPr>
              </a:p>
              <a:p>
                <a:pPr algn="ctr"/>
                <a:r>
                  <a:rPr lang="en-US" altLang="en-US" sz="1000" dirty="0" smtClean="0">
                    <a:solidFill>
                      <a:prstClr val="black"/>
                    </a:solidFill>
                    <a:latin typeface="Arial" pitchFamily="34" charset="0"/>
                    <a:ea typeface="Times New Roman" pitchFamily="18" charset="0"/>
                    <a:cs typeface="Arial" pitchFamily="34" charset="0"/>
                  </a:rPr>
                  <a:t>Bob Townsend, C.P.G.</a:t>
                </a:r>
                <a:endParaRPr lang="en-US" altLang="en-US" sz="600" dirty="0" smtClean="0">
                  <a:solidFill>
                    <a:prstClr val="black"/>
                  </a:solidFill>
                  <a:latin typeface="Arial" pitchFamily="34" charset="0"/>
                  <a:cs typeface="Arial" pitchFamily="34" charset="0"/>
                </a:endParaRPr>
              </a:p>
              <a:p>
                <a:pPr algn="ctr"/>
                <a:r>
                  <a:rPr lang="en-US" altLang="en-US" sz="1000" dirty="0" smtClean="0">
                    <a:solidFill>
                      <a:prstClr val="black"/>
                    </a:solidFill>
                    <a:latin typeface="Arial" pitchFamily="34" charset="0"/>
                    <a:ea typeface="Times New Roman" pitchFamily="18" charset="0"/>
                    <a:cs typeface="Arial" pitchFamily="34" charset="0"/>
                  </a:rPr>
                  <a:t>(605) 773-4201</a:t>
                </a:r>
                <a:endParaRPr lang="en-US" altLang="en-US" dirty="0" smtClean="0">
                  <a:solidFill>
                    <a:prstClr val="black"/>
                  </a:solidFill>
                  <a:latin typeface="Arial" pitchFamily="34" charset="0"/>
                  <a:cs typeface="Arial" pitchFamily="34" charset="0"/>
                </a:endParaRPr>
              </a:p>
            </p:txBody>
          </p:sp>
          <p:sp>
            <p:nvSpPr>
              <p:cNvPr id="10" name="Text Box 23"/>
              <p:cNvSpPr txBox="1">
                <a:spLocks noChangeArrowheads="1"/>
              </p:cNvSpPr>
              <p:nvPr/>
            </p:nvSpPr>
            <p:spPr bwMode="auto">
              <a:xfrm>
                <a:off x="2484438" y="5268913"/>
                <a:ext cx="1706562" cy="549275"/>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eaLnBrk="1" hangingPunct="1"/>
                <a:r>
                  <a:rPr lang="en-US" altLang="en-US" sz="1000" b="1" dirty="0" smtClean="0">
                    <a:solidFill>
                      <a:prstClr val="black"/>
                    </a:solidFill>
                    <a:latin typeface="Arial" pitchFamily="34" charset="0"/>
                    <a:ea typeface="Times New Roman" pitchFamily="18" charset="0"/>
                    <a:cs typeface="Arial" pitchFamily="34" charset="0"/>
                  </a:rPr>
                  <a:t>Surface Water Quality</a:t>
                </a:r>
                <a:endParaRPr lang="en-US" altLang="en-US" sz="600" dirty="0" smtClean="0">
                  <a:solidFill>
                    <a:prstClr val="black"/>
                  </a:solidFill>
                  <a:latin typeface="Arial" pitchFamily="34" charset="0"/>
                  <a:cs typeface="Arial" pitchFamily="34" charset="0"/>
                </a:endParaRPr>
              </a:p>
              <a:p>
                <a:pPr algn="ctr"/>
                <a:r>
                  <a:rPr lang="en-US" altLang="en-US" sz="1000" dirty="0" smtClean="0">
                    <a:solidFill>
                      <a:prstClr val="black"/>
                    </a:solidFill>
                    <a:latin typeface="Arial" pitchFamily="34" charset="0"/>
                    <a:ea typeface="Times New Roman" pitchFamily="18" charset="0"/>
                    <a:cs typeface="Arial" pitchFamily="34" charset="0"/>
                  </a:rPr>
                  <a:t>Kelli Buscher, P.E.</a:t>
                </a:r>
                <a:endParaRPr lang="en-US" altLang="en-US" sz="600" dirty="0" smtClean="0">
                  <a:solidFill>
                    <a:prstClr val="black"/>
                  </a:solidFill>
                  <a:latin typeface="Arial" pitchFamily="34" charset="0"/>
                  <a:cs typeface="Arial" pitchFamily="34" charset="0"/>
                </a:endParaRPr>
              </a:p>
              <a:p>
                <a:pPr algn="ctr"/>
                <a:r>
                  <a:rPr lang="en-US" altLang="en-US" sz="1000" dirty="0" smtClean="0">
                    <a:solidFill>
                      <a:prstClr val="black"/>
                    </a:solidFill>
                    <a:latin typeface="Arial" pitchFamily="34" charset="0"/>
                    <a:ea typeface="Times New Roman" pitchFamily="18" charset="0"/>
                    <a:cs typeface="Arial" pitchFamily="34" charset="0"/>
                  </a:rPr>
                  <a:t>(605) 773-3351</a:t>
                </a:r>
                <a:endParaRPr lang="en-US" altLang="en-US" sz="600" dirty="0" smtClean="0">
                  <a:solidFill>
                    <a:prstClr val="black"/>
                  </a:solidFill>
                  <a:latin typeface="Arial" pitchFamily="34" charset="0"/>
                  <a:cs typeface="Arial" pitchFamily="34" charset="0"/>
                </a:endParaRPr>
              </a:p>
              <a:p>
                <a:endParaRPr lang="en-US" altLang="en-US" dirty="0" smtClean="0">
                  <a:solidFill>
                    <a:prstClr val="black"/>
                  </a:solidFill>
                  <a:latin typeface="Arial" pitchFamily="34" charset="0"/>
                  <a:cs typeface="Arial" pitchFamily="34" charset="0"/>
                </a:endParaRPr>
              </a:p>
            </p:txBody>
          </p:sp>
          <p:sp>
            <p:nvSpPr>
              <p:cNvPr id="11" name="Text Box 22"/>
              <p:cNvSpPr txBox="1">
                <a:spLocks noChangeArrowheads="1"/>
              </p:cNvSpPr>
              <p:nvPr/>
            </p:nvSpPr>
            <p:spPr bwMode="auto">
              <a:xfrm>
                <a:off x="2484438" y="4489450"/>
                <a:ext cx="1706562" cy="549275"/>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eaLnBrk="1" hangingPunct="1"/>
                <a:r>
                  <a:rPr lang="en-US" altLang="en-US" sz="1000" b="1" dirty="0" smtClean="0">
                    <a:solidFill>
                      <a:prstClr val="black"/>
                    </a:solidFill>
                    <a:latin typeface="Arial" pitchFamily="34" charset="0"/>
                    <a:ea typeface="Times New Roman" pitchFamily="18" charset="0"/>
                    <a:cs typeface="Arial" pitchFamily="34" charset="0"/>
                  </a:rPr>
                  <a:t>Groundwater Quality</a:t>
                </a:r>
                <a:endParaRPr lang="en-US" altLang="en-US" sz="600" dirty="0" smtClean="0">
                  <a:solidFill>
                    <a:prstClr val="black"/>
                  </a:solidFill>
                  <a:latin typeface="Arial" pitchFamily="34" charset="0"/>
                  <a:cs typeface="Arial" pitchFamily="34" charset="0"/>
                </a:endParaRPr>
              </a:p>
              <a:p>
                <a:pPr algn="ctr"/>
                <a:r>
                  <a:rPr lang="en-US" altLang="en-US" sz="1000" dirty="0" smtClean="0">
                    <a:solidFill>
                      <a:prstClr val="black"/>
                    </a:solidFill>
                    <a:latin typeface="Arial" pitchFamily="34" charset="0"/>
                    <a:ea typeface="Times New Roman" pitchFamily="18" charset="0"/>
                    <a:cs typeface="Arial" pitchFamily="34" charset="0"/>
                  </a:rPr>
                  <a:t>Vacant</a:t>
                </a:r>
              </a:p>
              <a:p>
                <a:pPr algn="ctr"/>
                <a:r>
                  <a:rPr lang="en-US" altLang="en-US" sz="1000" dirty="0" smtClean="0">
                    <a:solidFill>
                      <a:prstClr val="black"/>
                    </a:solidFill>
                    <a:latin typeface="Arial" pitchFamily="34" charset="0"/>
                    <a:ea typeface="Times New Roman" pitchFamily="18" charset="0"/>
                    <a:cs typeface="Arial" pitchFamily="34" charset="0"/>
                  </a:rPr>
                  <a:t>(605) 773-3296</a:t>
                </a:r>
                <a:endParaRPr lang="en-US" altLang="en-US" sz="600" dirty="0" smtClean="0">
                  <a:solidFill>
                    <a:prstClr val="black"/>
                  </a:solidFill>
                  <a:latin typeface="Arial" pitchFamily="34" charset="0"/>
                  <a:cs typeface="Arial" pitchFamily="34" charset="0"/>
                </a:endParaRPr>
              </a:p>
              <a:p>
                <a:endParaRPr lang="en-US" altLang="en-US" dirty="0" smtClean="0">
                  <a:solidFill>
                    <a:prstClr val="black"/>
                  </a:solidFill>
                  <a:latin typeface="Arial" pitchFamily="34" charset="0"/>
                  <a:cs typeface="Arial" pitchFamily="34" charset="0"/>
                </a:endParaRPr>
              </a:p>
            </p:txBody>
          </p:sp>
          <p:sp>
            <p:nvSpPr>
              <p:cNvPr id="12" name="Text Box 21"/>
              <p:cNvSpPr txBox="1">
                <a:spLocks noChangeArrowheads="1"/>
              </p:cNvSpPr>
              <p:nvPr/>
            </p:nvSpPr>
            <p:spPr bwMode="auto">
              <a:xfrm>
                <a:off x="2484438" y="3708400"/>
                <a:ext cx="1706562" cy="549275"/>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eaLnBrk="1" hangingPunct="1"/>
                <a:r>
                  <a:rPr lang="en-US" altLang="en-US" sz="1000" b="1" dirty="0" smtClean="0">
                    <a:solidFill>
                      <a:prstClr val="black"/>
                    </a:solidFill>
                    <a:latin typeface="Arial" pitchFamily="34" charset="0"/>
                    <a:ea typeface="Times New Roman" pitchFamily="18" charset="0"/>
                    <a:cs typeface="Arial" pitchFamily="34" charset="0"/>
                  </a:rPr>
                  <a:t>Drinking Water</a:t>
                </a:r>
                <a:endParaRPr lang="en-US" altLang="en-US" sz="600" dirty="0" smtClean="0">
                  <a:solidFill>
                    <a:prstClr val="black"/>
                  </a:solidFill>
                  <a:latin typeface="Arial" pitchFamily="34" charset="0"/>
                  <a:cs typeface="Arial" pitchFamily="34" charset="0"/>
                </a:endParaRPr>
              </a:p>
              <a:p>
                <a:pPr algn="ctr"/>
                <a:r>
                  <a:rPr lang="en-US" altLang="en-US" sz="1000" dirty="0" smtClean="0">
                    <a:solidFill>
                      <a:prstClr val="black"/>
                    </a:solidFill>
                    <a:latin typeface="Arial" pitchFamily="34" charset="0"/>
                    <a:ea typeface="Times New Roman" pitchFamily="18" charset="0"/>
                    <a:cs typeface="Arial" pitchFamily="34" charset="0"/>
                  </a:rPr>
                  <a:t>Mark Mayer, P.E.</a:t>
                </a:r>
                <a:endParaRPr lang="en-US" altLang="en-US" sz="600" dirty="0" smtClean="0">
                  <a:solidFill>
                    <a:prstClr val="black"/>
                  </a:solidFill>
                  <a:latin typeface="Arial" pitchFamily="34" charset="0"/>
                  <a:cs typeface="Arial" pitchFamily="34" charset="0"/>
                </a:endParaRPr>
              </a:p>
              <a:p>
                <a:pPr algn="ctr"/>
                <a:r>
                  <a:rPr lang="en-US" altLang="en-US" sz="1000" dirty="0" smtClean="0">
                    <a:solidFill>
                      <a:prstClr val="black"/>
                    </a:solidFill>
                    <a:latin typeface="Arial" pitchFamily="34" charset="0"/>
                    <a:ea typeface="Times New Roman" pitchFamily="18" charset="0"/>
                    <a:cs typeface="Arial" pitchFamily="34" charset="0"/>
                  </a:rPr>
                  <a:t>(605) 773-3754</a:t>
                </a:r>
                <a:endParaRPr lang="en-US" altLang="en-US" dirty="0" smtClean="0">
                  <a:solidFill>
                    <a:prstClr val="black"/>
                  </a:solidFill>
                  <a:latin typeface="Arial" pitchFamily="34" charset="0"/>
                  <a:cs typeface="Arial" pitchFamily="34" charset="0"/>
                </a:endParaRPr>
              </a:p>
            </p:txBody>
          </p:sp>
          <p:sp>
            <p:nvSpPr>
              <p:cNvPr id="13" name="Text Box 20"/>
              <p:cNvSpPr txBox="1">
                <a:spLocks noChangeArrowheads="1"/>
              </p:cNvSpPr>
              <p:nvPr/>
            </p:nvSpPr>
            <p:spPr bwMode="auto">
              <a:xfrm>
                <a:off x="2484438" y="6061075"/>
                <a:ext cx="1706562" cy="549275"/>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eaLnBrk="1" hangingPunct="1"/>
                <a:r>
                  <a:rPr lang="en-US" altLang="en-US" sz="1000" b="1" dirty="0" smtClean="0">
                    <a:solidFill>
                      <a:prstClr val="black"/>
                    </a:solidFill>
                    <a:latin typeface="Arial" pitchFamily="34" charset="0"/>
                    <a:ea typeface="Times New Roman" pitchFamily="18" charset="0"/>
                    <a:cs typeface="Arial" pitchFamily="34" charset="0"/>
                  </a:rPr>
                  <a:t>Water Rights</a:t>
                </a:r>
                <a:endParaRPr lang="en-US" altLang="en-US" sz="600" dirty="0" smtClean="0">
                  <a:solidFill>
                    <a:prstClr val="black"/>
                  </a:solidFill>
                  <a:latin typeface="Arial" pitchFamily="34" charset="0"/>
                  <a:cs typeface="Arial" pitchFamily="34" charset="0"/>
                </a:endParaRPr>
              </a:p>
              <a:p>
                <a:pPr algn="ctr"/>
                <a:r>
                  <a:rPr lang="en-US" altLang="en-US" sz="1000" dirty="0" smtClean="0">
                    <a:solidFill>
                      <a:prstClr val="black"/>
                    </a:solidFill>
                    <a:latin typeface="Arial" pitchFamily="34" charset="0"/>
                    <a:ea typeface="Times New Roman" pitchFamily="18" charset="0"/>
                    <a:cs typeface="Arial" pitchFamily="34" charset="0"/>
                  </a:rPr>
                  <a:t>Jeanne Goodman, P.E.</a:t>
                </a:r>
                <a:endParaRPr lang="en-US" altLang="en-US" sz="600" dirty="0" smtClean="0">
                  <a:solidFill>
                    <a:prstClr val="black"/>
                  </a:solidFill>
                  <a:latin typeface="Arial" pitchFamily="34" charset="0"/>
                  <a:cs typeface="Arial" pitchFamily="34" charset="0"/>
                </a:endParaRPr>
              </a:p>
              <a:p>
                <a:pPr algn="ctr"/>
                <a:r>
                  <a:rPr lang="en-US" altLang="en-US" sz="1000" dirty="0" smtClean="0">
                    <a:solidFill>
                      <a:prstClr val="black"/>
                    </a:solidFill>
                    <a:latin typeface="Arial" pitchFamily="34" charset="0"/>
                    <a:ea typeface="Times New Roman" pitchFamily="18" charset="0"/>
                    <a:cs typeface="Arial" pitchFamily="34" charset="0"/>
                  </a:rPr>
                  <a:t>(605) 773-3352</a:t>
                </a:r>
                <a:endParaRPr lang="en-US" altLang="en-US" dirty="0" smtClean="0">
                  <a:solidFill>
                    <a:prstClr val="black"/>
                  </a:solidFill>
                  <a:latin typeface="Arial" pitchFamily="34" charset="0"/>
                  <a:cs typeface="Arial" pitchFamily="34" charset="0"/>
                </a:endParaRPr>
              </a:p>
            </p:txBody>
          </p:sp>
          <p:sp>
            <p:nvSpPr>
              <p:cNvPr id="14" name="Text Box 19"/>
              <p:cNvSpPr txBox="1">
                <a:spLocks noChangeArrowheads="1"/>
              </p:cNvSpPr>
              <p:nvPr/>
            </p:nvSpPr>
            <p:spPr bwMode="auto">
              <a:xfrm>
                <a:off x="6765925" y="3708400"/>
                <a:ext cx="1692275" cy="684213"/>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eaLnBrk="1" hangingPunct="1"/>
                <a:r>
                  <a:rPr lang="en-US" altLang="en-US" sz="1000" b="1" dirty="0" smtClean="0">
                    <a:solidFill>
                      <a:prstClr val="black"/>
                    </a:solidFill>
                    <a:latin typeface="Arial" pitchFamily="34" charset="0"/>
                    <a:ea typeface="Times New Roman" pitchFamily="18" charset="0"/>
                    <a:cs typeface="Arial" pitchFamily="34" charset="0"/>
                  </a:rPr>
                  <a:t>Petroleum Release</a:t>
                </a:r>
                <a:br>
                  <a:rPr lang="en-US" altLang="en-US" sz="1000" b="1" dirty="0" smtClean="0">
                    <a:solidFill>
                      <a:prstClr val="black"/>
                    </a:solidFill>
                    <a:latin typeface="Arial" pitchFamily="34" charset="0"/>
                    <a:ea typeface="Times New Roman" pitchFamily="18" charset="0"/>
                    <a:cs typeface="Arial" pitchFamily="34" charset="0"/>
                  </a:rPr>
                </a:br>
                <a:r>
                  <a:rPr lang="en-US" altLang="en-US" sz="1000" b="1" dirty="0" smtClean="0">
                    <a:solidFill>
                      <a:prstClr val="black"/>
                    </a:solidFill>
                    <a:latin typeface="Arial" pitchFamily="34" charset="0"/>
                    <a:ea typeface="Times New Roman" pitchFamily="18" charset="0"/>
                    <a:cs typeface="Arial" pitchFamily="34" charset="0"/>
                  </a:rPr>
                  <a:t>Compensation Fund</a:t>
                </a:r>
                <a:endParaRPr lang="en-US" altLang="en-US" sz="600" dirty="0" smtClean="0">
                  <a:solidFill>
                    <a:prstClr val="black"/>
                  </a:solidFill>
                  <a:latin typeface="Arial" pitchFamily="34" charset="0"/>
                  <a:cs typeface="Arial" pitchFamily="34" charset="0"/>
                </a:endParaRPr>
              </a:p>
              <a:p>
                <a:pPr algn="ctr"/>
                <a:r>
                  <a:rPr lang="en-US" altLang="en-US" sz="1000" dirty="0" smtClean="0">
                    <a:solidFill>
                      <a:prstClr val="black"/>
                    </a:solidFill>
                    <a:latin typeface="Arial" pitchFamily="34" charset="0"/>
                    <a:ea typeface="Times New Roman" pitchFamily="18" charset="0"/>
                    <a:cs typeface="Arial" pitchFamily="34" charset="0"/>
                  </a:rPr>
                  <a:t>Alan Bakeberg</a:t>
                </a:r>
                <a:endParaRPr lang="en-US" altLang="en-US" sz="600" dirty="0" smtClean="0">
                  <a:solidFill>
                    <a:prstClr val="black"/>
                  </a:solidFill>
                  <a:latin typeface="Arial" pitchFamily="34" charset="0"/>
                  <a:cs typeface="Arial" pitchFamily="34" charset="0"/>
                </a:endParaRPr>
              </a:p>
              <a:p>
                <a:pPr algn="ctr"/>
                <a:r>
                  <a:rPr lang="en-US" altLang="en-US" sz="1000" dirty="0" smtClean="0">
                    <a:solidFill>
                      <a:prstClr val="black"/>
                    </a:solidFill>
                    <a:latin typeface="Arial" pitchFamily="34" charset="0"/>
                    <a:ea typeface="Times New Roman" pitchFamily="18" charset="0"/>
                    <a:cs typeface="Arial" pitchFamily="34" charset="0"/>
                  </a:rPr>
                  <a:t>(605) 773-3769</a:t>
                </a:r>
                <a:endParaRPr lang="en-US" altLang="en-US" dirty="0" smtClean="0">
                  <a:solidFill>
                    <a:prstClr val="black"/>
                  </a:solidFill>
                  <a:latin typeface="Arial" pitchFamily="34" charset="0"/>
                  <a:cs typeface="Arial" pitchFamily="34" charset="0"/>
                </a:endParaRPr>
              </a:p>
            </p:txBody>
          </p:sp>
          <p:sp>
            <p:nvSpPr>
              <p:cNvPr id="15" name="Text Box 18"/>
              <p:cNvSpPr txBox="1">
                <a:spLocks noChangeArrowheads="1"/>
              </p:cNvSpPr>
              <p:nvPr/>
            </p:nvSpPr>
            <p:spPr bwMode="auto">
              <a:xfrm>
                <a:off x="4933156" y="3708400"/>
                <a:ext cx="1650207" cy="549275"/>
              </a:xfrm>
              <a:prstGeom prst="rect">
                <a:avLst/>
              </a:prstGeom>
              <a:solidFill>
                <a:srgbClr val="FFFFFF"/>
              </a:solidFill>
              <a:ln w="9525">
                <a:solidFill>
                  <a:srgbClr val="000000"/>
                </a:solidFill>
                <a:miter lim="800000"/>
                <a:headEnd/>
                <a:tailEnd/>
              </a:ln>
              <a:effectLst>
                <a:outerShdw dist="99190" dir="7788334" algn="ctr" rotWithShape="0">
                  <a:srgbClr val="808080"/>
                </a:outerShdw>
              </a:effectLst>
            </p:spPr>
            <p:txBody>
              <a:bodyPr vert="horz" wrap="square" lIns="91440" tIns="45720" rIns="91440" bIns="45720" numCol="1" anchor="t" anchorCtr="0" compatLnSpc="1">
                <a:prstTxWarp prst="textNoShape">
                  <a:avLst/>
                </a:prstTxWarp>
              </a:bodyPr>
              <a:lstStyle/>
              <a:p>
                <a:pPr algn="ctr" eaLnBrk="1" hangingPunct="1"/>
                <a:r>
                  <a:rPr lang="en-US" altLang="en-US" sz="1000" b="1" dirty="0" smtClean="0">
                    <a:solidFill>
                      <a:prstClr val="black"/>
                    </a:solidFill>
                    <a:latin typeface="Arial" pitchFamily="34" charset="0"/>
                    <a:ea typeface="Times New Roman" pitchFamily="18" charset="0"/>
                    <a:cs typeface="Arial" pitchFamily="34" charset="0"/>
                  </a:rPr>
                  <a:t>Geological Survey</a:t>
                </a:r>
                <a:endParaRPr lang="en-US" altLang="en-US" sz="600" dirty="0" smtClean="0">
                  <a:solidFill>
                    <a:prstClr val="black"/>
                  </a:solidFill>
                  <a:latin typeface="Arial" pitchFamily="34" charset="0"/>
                  <a:cs typeface="Arial" pitchFamily="34" charset="0"/>
                </a:endParaRPr>
              </a:p>
              <a:p>
                <a:pPr algn="ctr"/>
                <a:r>
                  <a:rPr lang="en-US" altLang="en-US" sz="1000" dirty="0" err="1" smtClean="0">
                    <a:solidFill>
                      <a:prstClr val="black"/>
                    </a:solidFill>
                    <a:latin typeface="Arial" pitchFamily="34" charset="0"/>
                    <a:ea typeface="Times New Roman" pitchFamily="18" charset="0"/>
                    <a:cs typeface="Arial" pitchFamily="34" charset="0"/>
                  </a:rPr>
                  <a:t>Derric</a:t>
                </a:r>
                <a:r>
                  <a:rPr lang="en-US" altLang="en-US" sz="1000" dirty="0" smtClean="0">
                    <a:solidFill>
                      <a:prstClr val="black"/>
                    </a:solidFill>
                    <a:latin typeface="Arial" pitchFamily="34" charset="0"/>
                    <a:ea typeface="Times New Roman" pitchFamily="18" charset="0"/>
                    <a:cs typeface="Arial" pitchFamily="34" charset="0"/>
                  </a:rPr>
                  <a:t> Iles, C.P.G.</a:t>
                </a:r>
                <a:endParaRPr lang="en-US" altLang="en-US" sz="600" dirty="0" smtClean="0">
                  <a:solidFill>
                    <a:prstClr val="black"/>
                  </a:solidFill>
                  <a:latin typeface="Arial" pitchFamily="34" charset="0"/>
                  <a:cs typeface="Arial" pitchFamily="34" charset="0"/>
                </a:endParaRPr>
              </a:p>
              <a:p>
                <a:pPr algn="ctr"/>
                <a:r>
                  <a:rPr lang="en-US" altLang="en-US" sz="1000" dirty="0" smtClean="0">
                    <a:solidFill>
                      <a:prstClr val="black"/>
                    </a:solidFill>
                    <a:latin typeface="Arial" pitchFamily="34" charset="0"/>
                    <a:ea typeface="Times New Roman" pitchFamily="18" charset="0"/>
                    <a:cs typeface="Arial" pitchFamily="34" charset="0"/>
                  </a:rPr>
                  <a:t>(605) 677-5227</a:t>
                </a:r>
                <a:endParaRPr lang="en-US" altLang="en-US" dirty="0" smtClean="0">
                  <a:solidFill>
                    <a:prstClr val="black"/>
                  </a:solidFill>
                  <a:latin typeface="Arial" pitchFamily="34" charset="0"/>
                  <a:cs typeface="Arial" pitchFamily="34" charset="0"/>
                </a:endParaRPr>
              </a:p>
            </p:txBody>
          </p:sp>
          <p:sp>
            <p:nvSpPr>
              <p:cNvPr id="16" name="Line 17"/>
              <p:cNvSpPr>
                <a:spLocks noChangeShapeType="1"/>
              </p:cNvSpPr>
              <p:nvPr/>
            </p:nvSpPr>
            <p:spPr bwMode="auto">
              <a:xfrm flipV="1">
                <a:off x="6673850" y="3379786"/>
                <a:ext cx="794" cy="14938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endParaRPr>
              </a:p>
            </p:txBody>
          </p:sp>
          <p:sp>
            <p:nvSpPr>
              <p:cNvPr id="17" name="Line 16"/>
              <p:cNvSpPr>
                <a:spLocks noChangeShapeType="1"/>
              </p:cNvSpPr>
              <p:nvPr/>
            </p:nvSpPr>
            <p:spPr bwMode="auto">
              <a:xfrm>
                <a:off x="6581775" y="3976688"/>
                <a:ext cx="1825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endParaRPr>
              </a:p>
            </p:txBody>
          </p:sp>
          <p:sp>
            <p:nvSpPr>
              <p:cNvPr id="18" name="Line 15"/>
              <p:cNvSpPr>
                <a:spLocks noChangeShapeType="1"/>
              </p:cNvSpPr>
              <p:nvPr/>
            </p:nvSpPr>
            <p:spPr bwMode="auto">
              <a:xfrm flipV="1">
                <a:off x="6574951" y="4872831"/>
                <a:ext cx="190974" cy="7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endParaRPr>
              </a:p>
            </p:txBody>
          </p:sp>
          <p:sp>
            <p:nvSpPr>
              <p:cNvPr id="19" name="Line 14"/>
              <p:cNvSpPr>
                <a:spLocks noChangeShapeType="1"/>
              </p:cNvSpPr>
              <p:nvPr/>
            </p:nvSpPr>
            <p:spPr bwMode="auto">
              <a:xfrm flipV="1">
                <a:off x="2392363" y="3387725"/>
                <a:ext cx="0" cy="29400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endParaRPr>
              </a:p>
            </p:txBody>
          </p:sp>
          <p:sp>
            <p:nvSpPr>
              <p:cNvPr id="20" name="Line 13"/>
              <p:cNvSpPr>
                <a:spLocks noChangeShapeType="1"/>
              </p:cNvSpPr>
              <p:nvPr/>
            </p:nvSpPr>
            <p:spPr bwMode="auto">
              <a:xfrm>
                <a:off x="2300288" y="4764088"/>
                <a:ext cx="184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endParaRPr>
              </a:p>
            </p:txBody>
          </p:sp>
          <p:sp>
            <p:nvSpPr>
              <p:cNvPr id="21" name="Line 12"/>
              <p:cNvSpPr>
                <a:spLocks noChangeShapeType="1"/>
              </p:cNvSpPr>
              <p:nvPr/>
            </p:nvSpPr>
            <p:spPr bwMode="auto">
              <a:xfrm>
                <a:off x="2300288" y="5546725"/>
                <a:ext cx="184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endParaRPr>
              </a:p>
            </p:txBody>
          </p:sp>
          <p:sp>
            <p:nvSpPr>
              <p:cNvPr id="22" name="Line 11"/>
              <p:cNvSpPr>
                <a:spLocks noChangeShapeType="1"/>
              </p:cNvSpPr>
              <p:nvPr/>
            </p:nvSpPr>
            <p:spPr bwMode="auto">
              <a:xfrm>
                <a:off x="2308225" y="4010025"/>
                <a:ext cx="17621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endParaRPr>
              </a:p>
            </p:txBody>
          </p:sp>
          <p:sp>
            <p:nvSpPr>
              <p:cNvPr id="23" name="Line 10"/>
              <p:cNvSpPr>
                <a:spLocks noChangeShapeType="1"/>
              </p:cNvSpPr>
              <p:nvPr/>
            </p:nvSpPr>
            <p:spPr bwMode="auto">
              <a:xfrm flipV="1">
                <a:off x="2393951" y="2522537"/>
                <a:ext cx="0" cy="1809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libri"/>
                </a:endParaRPr>
              </a:p>
            </p:txBody>
          </p:sp>
          <p:sp>
            <p:nvSpPr>
              <p:cNvPr id="24" name="Line 9"/>
              <p:cNvSpPr>
                <a:spLocks noChangeShapeType="1"/>
              </p:cNvSpPr>
              <p:nvPr/>
            </p:nvSpPr>
            <p:spPr bwMode="auto">
              <a:xfrm>
                <a:off x="2392362" y="2522533"/>
                <a:ext cx="4282282"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endParaRPr>
              </a:p>
            </p:txBody>
          </p:sp>
          <p:sp>
            <p:nvSpPr>
              <p:cNvPr id="25" name="Line 8"/>
              <p:cNvSpPr>
                <a:spLocks noChangeShapeType="1"/>
              </p:cNvSpPr>
              <p:nvPr/>
            </p:nvSpPr>
            <p:spPr bwMode="auto">
              <a:xfrm flipH="1" flipV="1">
                <a:off x="6674642" y="2520949"/>
                <a:ext cx="1" cy="17462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endParaRPr>
              </a:p>
            </p:txBody>
          </p:sp>
          <p:sp>
            <p:nvSpPr>
              <p:cNvPr id="26" name="Line 7"/>
              <p:cNvSpPr>
                <a:spLocks noChangeShapeType="1"/>
              </p:cNvSpPr>
              <p:nvPr/>
            </p:nvSpPr>
            <p:spPr bwMode="auto">
              <a:xfrm flipH="1" flipV="1">
                <a:off x="4600575" y="2349500"/>
                <a:ext cx="4762" cy="36226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endParaRPr>
              </a:p>
            </p:txBody>
          </p:sp>
          <p:sp>
            <p:nvSpPr>
              <p:cNvPr id="2090" name="Text Box 6"/>
              <p:cNvSpPr txBox="1">
                <a:spLocks noChangeArrowheads="1"/>
              </p:cNvSpPr>
              <p:nvPr/>
            </p:nvSpPr>
            <p:spPr bwMode="auto">
              <a:xfrm>
                <a:off x="4914900" y="4530725"/>
                <a:ext cx="1657351" cy="684213"/>
              </a:xfrm>
              <a:prstGeom prst="rect">
                <a:avLst/>
              </a:prstGeom>
              <a:solidFill>
                <a:srgbClr val="FFFFFF"/>
              </a:solidFill>
              <a:ln w="9525">
                <a:solidFill>
                  <a:srgbClr val="000000"/>
                </a:solidFill>
                <a:miter lim="800000"/>
                <a:headEnd/>
                <a:tailEnd/>
              </a:ln>
              <a:effectLst>
                <a:outerShdw dist="99190" dir="7788334" algn="ctr" rotWithShape="0">
                  <a:srgbClr val="808080"/>
                </a:outerShdw>
              </a:effectLst>
            </p:spPr>
            <p:txBody>
              <a:bodyPr vert="horz" wrap="square" lIns="91440" tIns="45720" rIns="91440" bIns="45720" numCol="1" anchor="t" anchorCtr="0" compatLnSpc="1">
                <a:prstTxWarp prst="textNoShape">
                  <a:avLst/>
                </a:prstTxWarp>
              </a:bodyPr>
              <a:lstStyle/>
              <a:p>
                <a:pPr algn="ctr" eaLnBrk="1" hangingPunct="1"/>
                <a:r>
                  <a:rPr lang="en-US" altLang="en-US" sz="1000" b="1" dirty="0" smtClean="0">
                    <a:solidFill>
                      <a:prstClr val="black"/>
                    </a:solidFill>
                    <a:latin typeface="Arial" pitchFamily="34" charset="0"/>
                    <a:ea typeface="Times New Roman" pitchFamily="18" charset="0"/>
                    <a:cs typeface="Arial" pitchFamily="34" charset="0"/>
                  </a:rPr>
                  <a:t>Water and Waste Funding</a:t>
                </a:r>
                <a:endParaRPr lang="en-US" altLang="en-US" sz="600" dirty="0" smtClean="0">
                  <a:solidFill>
                    <a:prstClr val="black"/>
                  </a:solidFill>
                  <a:latin typeface="Arial" pitchFamily="34" charset="0"/>
                  <a:cs typeface="Arial" pitchFamily="34" charset="0"/>
                </a:endParaRPr>
              </a:p>
              <a:p>
                <a:pPr algn="ctr"/>
                <a:r>
                  <a:rPr lang="en-US" altLang="en-US" sz="1000" dirty="0" smtClean="0">
                    <a:solidFill>
                      <a:prstClr val="black"/>
                    </a:solidFill>
                    <a:latin typeface="Arial" pitchFamily="34" charset="0"/>
                    <a:ea typeface="Times New Roman" pitchFamily="18" charset="0"/>
                    <a:cs typeface="Arial" pitchFamily="34" charset="0"/>
                  </a:rPr>
                  <a:t>Mike Perkovich, P.E.</a:t>
                </a:r>
                <a:endParaRPr lang="en-US" altLang="en-US" sz="600" dirty="0" smtClean="0">
                  <a:solidFill>
                    <a:prstClr val="black"/>
                  </a:solidFill>
                  <a:latin typeface="Arial" pitchFamily="34" charset="0"/>
                  <a:cs typeface="Arial" pitchFamily="34" charset="0"/>
                </a:endParaRPr>
              </a:p>
              <a:p>
                <a:pPr algn="ctr"/>
                <a:r>
                  <a:rPr lang="en-US" altLang="en-US" sz="1000" dirty="0" smtClean="0">
                    <a:solidFill>
                      <a:prstClr val="black"/>
                    </a:solidFill>
                    <a:latin typeface="Arial" pitchFamily="34" charset="0"/>
                    <a:ea typeface="Times New Roman" pitchFamily="18" charset="0"/>
                    <a:cs typeface="Arial" pitchFamily="34" charset="0"/>
                  </a:rPr>
                  <a:t>(605) 773-4216</a:t>
                </a:r>
                <a:endParaRPr lang="en-US" altLang="en-US" dirty="0" smtClean="0">
                  <a:solidFill>
                    <a:prstClr val="black"/>
                  </a:solidFill>
                  <a:latin typeface="Arial" pitchFamily="34" charset="0"/>
                  <a:cs typeface="Arial" pitchFamily="34" charset="0"/>
                </a:endParaRPr>
              </a:p>
            </p:txBody>
          </p:sp>
          <p:sp>
            <p:nvSpPr>
              <p:cNvPr id="2093" name="Text Box 5"/>
              <p:cNvSpPr txBox="1">
                <a:spLocks noChangeArrowheads="1"/>
              </p:cNvSpPr>
              <p:nvPr/>
            </p:nvSpPr>
            <p:spPr bwMode="auto">
              <a:xfrm>
                <a:off x="619125" y="6051550"/>
                <a:ext cx="1682751" cy="549275"/>
              </a:xfrm>
              <a:prstGeom prst="rect">
                <a:avLst/>
              </a:prstGeom>
              <a:solidFill>
                <a:srgbClr val="FFFFFF"/>
              </a:solidFill>
              <a:ln w="9525">
                <a:solidFill>
                  <a:srgbClr val="000000"/>
                </a:solidFill>
                <a:miter lim="800000"/>
                <a:headEnd/>
                <a:tailEnd/>
              </a:ln>
              <a:effectLst>
                <a:outerShdw dist="99190" dir="7788334" algn="ctr" rotWithShape="0">
                  <a:srgbClr val="808080"/>
                </a:outerShdw>
              </a:effectLst>
            </p:spPr>
            <p:txBody>
              <a:bodyPr vert="horz" wrap="square" lIns="91440" tIns="45720" rIns="91440" bIns="45720" numCol="1" anchor="t" anchorCtr="0" compatLnSpc="1">
                <a:prstTxWarp prst="textNoShape">
                  <a:avLst/>
                </a:prstTxWarp>
              </a:bodyPr>
              <a:lstStyle/>
              <a:p>
                <a:pPr algn="ctr" eaLnBrk="1" hangingPunct="1"/>
                <a:r>
                  <a:rPr lang="en-US" altLang="en-US" sz="1000" b="1" dirty="0" smtClean="0">
                    <a:solidFill>
                      <a:prstClr val="black"/>
                    </a:solidFill>
                    <a:latin typeface="Arial" pitchFamily="34" charset="0"/>
                    <a:ea typeface="Times New Roman" pitchFamily="18" charset="0"/>
                    <a:cs typeface="Arial" pitchFamily="34" charset="0"/>
                  </a:rPr>
                  <a:t>Waste Management</a:t>
                </a:r>
                <a:endParaRPr lang="en-US" altLang="en-US" sz="600" dirty="0" smtClean="0">
                  <a:solidFill>
                    <a:prstClr val="black"/>
                  </a:solidFill>
                  <a:latin typeface="Arial" pitchFamily="34" charset="0"/>
                  <a:cs typeface="Arial" pitchFamily="34" charset="0"/>
                </a:endParaRPr>
              </a:p>
              <a:p>
                <a:pPr algn="ctr"/>
                <a:r>
                  <a:rPr lang="en-US" altLang="en-US" sz="1000" dirty="0" err="1" smtClean="0">
                    <a:solidFill>
                      <a:prstClr val="black"/>
                    </a:solidFill>
                    <a:latin typeface="Arial" pitchFamily="34" charset="0"/>
                    <a:ea typeface="Times New Roman" pitchFamily="18" charset="0"/>
                    <a:cs typeface="Arial" pitchFamily="34" charset="0"/>
                  </a:rPr>
                  <a:t>Vonni</a:t>
                </a:r>
                <a:r>
                  <a:rPr lang="en-US" altLang="en-US" sz="1000" dirty="0" smtClean="0">
                    <a:solidFill>
                      <a:prstClr val="black"/>
                    </a:solidFill>
                    <a:latin typeface="Arial" pitchFamily="34" charset="0"/>
                    <a:ea typeface="Times New Roman" pitchFamily="18" charset="0"/>
                    <a:cs typeface="Arial" pitchFamily="34" charset="0"/>
                  </a:rPr>
                  <a:t> </a:t>
                </a:r>
                <a:r>
                  <a:rPr lang="en-US" altLang="en-US" sz="1000" dirty="0" err="1" smtClean="0">
                    <a:solidFill>
                      <a:prstClr val="black"/>
                    </a:solidFill>
                    <a:latin typeface="Arial" pitchFamily="34" charset="0"/>
                    <a:ea typeface="Times New Roman" pitchFamily="18" charset="0"/>
                    <a:cs typeface="Arial" pitchFamily="34" charset="0"/>
                  </a:rPr>
                  <a:t>Kallemeyn</a:t>
                </a:r>
                <a:endParaRPr lang="en-US" altLang="en-US" sz="600" dirty="0" smtClean="0">
                  <a:solidFill>
                    <a:prstClr val="black"/>
                  </a:solidFill>
                  <a:latin typeface="Arial" pitchFamily="34" charset="0"/>
                  <a:cs typeface="Arial" pitchFamily="34" charset="0"/>
                </a:endParaRPr>
              </a:p>
              <a:p>
                <a:pPr algn="ctr"/>
                <a:r>
                  <a:rPr lang="en-US" altLang="en-US" sz="1000" dirty="0" smtClean="0">
                    <a:solidFill>
                      <a:prstClr val="black"/>
                    </a:solidFill>
                    <a:latin typeface="Arial" pitchFamily="34" charset="0"/>
                    <a:ea typeface="Times New Roman" pitchFamily="18" charset="0"/>
                    <a:cs typeface="Arial" pitchFamily="34" charset="0"/>
                  </a:rPr>
                  <a:t>(605) 773-3153</a:t>
                </a:r>
                <a:endParaRPr lang="en-US" altLang="en-US" sz="600" dirty="0" smtClean="0">
                  <a:solidFill>
                    <a:prstClr val="black"/>
                  </a:solidFill>
                  <a:latin typeface="Arial" pitchFamily="34" charset="0"/>
                  <a:cs typeface="Arial" pitchFamily="34" charset="0"/>
                </a:endParaRPr>
              </a:p>
              <a:p>
                <a:endParaRPr lang="en-US" altLang="en-US" dirty="0" smtClean="0">
                  <a:solidFill>
                    <a:prstClr val="black"/>
                  </a:solidFill>
                  <a:latin typeface="Arial" pitchFamily="34" charset="0"/>
                  <a:cs typeface="Arial" pitchFamily="34" charset="0"/>
                </a:endParaRPr>
              </a:p>
            </p:txBody>
          </p:sp>
          <p:sp>
            <p:nvSpPr>
              <p:cNvPr id="2094" name="Line 4"/>
              <p:cNvSpPr>
                <a:spLocks noChangeShapeType="1"/>
              </p:cNvSpPr>
              <p:nvPr/>
            </p:nvSpPr>
            <p:spPr bwMode="auto">
              <a:xfrm>
                <a:off x="2308226" y="6327775"/>
                <a:ext cx="176212"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endParaRPr>
              </a:p>
            </p:txBody>
          </p:sp>
          <p:sp>
            <p:nvSpPr>
              <p:cNvPr id="2096" name="Text Box 3"/>
              <p:cNvSpPr txBox="1">
                <a:spLocks noChangeArrowheads="1"/>
              </p:cNvSpPr>
              <p:nvPr/>
            </p:nvSpPr>
            <p:spPr bwMode="auto">
              <a:xfrm>
                <a:off x="4956175" y="5641998"/>
                <a:ext cx="3349625" cy="685800"/>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eaLnBrk="1" hangingPunct="1"/>
                <a:r>
                  <a:rPr lang="en-US" altLang="en-US" sz="1000" b="1" dirty="0" smtClean="0">
                    <a:solidFill>
                      <a:prstClr val="black"/>
                    </a:solidFill>
                    <a:latin typeface="Arial" pitchFamily="34" charset="0"/>
                    <a:ea typeface="Times New Roman" pitchFamily="18" charset="0"/>
                    <a:cs typeface="Arial" pitchFamily="34" charset="0"/>
                  </a:rPr>
                  <a:t>DENR Administrative Services</a:t>
                </a:r>
                <a:endParaRPr lang="en-US" altLang="en-US" sz="600" dirty="0" smtClean="0">
                  <a:solidFill>
                    <a:prstClr val="black"/>
                  </a:solidFill>
                  <a:latin typeface="Arial" pitchFamily="34" charset="0"/>
                  <a:cs typeface="Arial" pitchFamily="34" charset="0"/>
                </a:endParaRPr>
              </a:p>
              <a:p>
                <a:pPr algn="ctr"/>
                <a:r>
                  <a:rPr lang="en-US" altLang="en-US" sz="1000" b="1" dirty="0" smtClean="0">
                    <a:solidFill>
                      <a:prstClr val="black"/>
                    </a:solidFill>
                    <a:latin typeface="Arial" pitchFamily="34" charset="0"/>
                    <a:ea typeface="Times New Roman" pitchFamily="18" charset="0"/>
                    <a:cs typeface="Arial" pitchFamily="34" charset="0"/>
                  </a:rPr>
                  <a:t>Facilities Management: </a:t>
                </a:r>
                <a:r>
                  <a:rPr lang="en-US" altLang="en-US" sz="1000" dirty="0" smtClean="0">
                    <a:solidFill>
                      <a:prstClr val="black"/>
                    </a:solidFill>
                    <a:latin typeface="Arial" pitchFamily="34" charset="0"/>
                    <a:ea typeface="Times New Roman" pitchFamily="18" charset="0"/>
                    <a:cs typeface="Arial" pitchFamily="34" charset="0"/>
                  </a:rPr>
                  <a:t>Vicki Murray, (605) 773-5559</a:t>
                </a:r>
                <a:endParaRPr lang="en-US" altLang="en-US" sz="600" dirty="0" smtClean="0">
                  <a:solidFill>
                    <a:prstClr val="black"/>
                  </a:solidFill>
                  <a:latin typeface="Arial" pitchFamily="34" charset="0"/>
                  <a:cs typeface="Arial" pitchFamily="34" charset="0"/>
                </a:endParaRPr>
              </a:p>
              <a:p>
                <a:pPr algn="ctr"/>
                <a:r>
                  <a:rPr lang="en-US" altLang="en-US" sz="1000" b="1" dirty="0" smtClean="0">
                    <a:solidFill>
                      <a:prstClr val="black"/>
                    </a:solidFill>
                    <a:latin typeface="Arial" pitchFamily="34" charset="0"/>
                    <a:ea typeface="Times New Roman" pitchFamily="18" charset="0"/>
                    <a:cs typeface="Arial" pitchFamily="34" charset="0"/>
                  </a:rPr>
                  <a:t>Fiscal Management: </a:t>
                </a:r>
                <a:r>
                  <a:rPr lang="en-US" altLang="en-US" sz="1000" dirty="0" smtClean="0">
                    <a:solidFill>
                      <a:prstClr val="black"/>
                    </a:solidFill>
                    <a:latin typeface="Arial" pitchFamily="34" charset="0"/>
                    <a:ea typeface="Times New Roman" pitchFamily="18" charset="0"/>
                    <a:cs typeface="Arial" pitchFamily="34" charset="0"/>
                  </a:rPr>
                  <a:t>Rob Green, (605) 773-4216</a:t>
                </a:r>
                <a:endParaRPr lang="en-US" altLang="en-US" sz="600" dirty="0" smtClean="0">
                  <a:solidFill>
                    <a:prstClr val="black"/>
                  </a:solidFill>
                  <a:latin typeface="Arial" pitchFamily="34" charset="0"/>
                  <a:cs typeface="Arial" pitchFamily="34" charset="0"/>
                </a:endParaRPr>
              </a:p>
              <a:p>
                <a:pPr algn="ctr"/>
                <a:r>
                  <a:rPr lang="en-US" altLang="en-US" sz="1000" b="1" dirty="0" smtClean="0">
                    <a:solidFill>
                      <a:prstClr val="black"/>
                    </a:solidFill>
                    <a:latin typeface="Arial" pitchFamily="34" charset="0"/>
                    <a:ea typeface="Times New Roman" pitchFamily="18" charset="0"/>
                    <a:cs typeface="Arial" pitchFamily="34" charset="0"/>
                  </a:rPr>
                  <a:t>Information Services: </a:t>
                </a:r>
                <a:r>
                  <a:rPr lang="en-US" altLang="en-US" sz="1000" dirty="0" smtClean="0">
                    <a:solidFill>
                      <a:prstClr val="black"/>
                    </a:solidFill>
                    <a:latin typeface="Arial" pitchFamily="34" charset="0"/>
                    <a:ea typeface="Times New Roman" pitchFamily="18" charset="0"/>
                    <a:cs typeface="Arial" pitchFamily="34" charset="0"/>
                  </a:rPr>
                  <a:t>Kim Smith, (605) 773-3152</a:t>
                </a:r>
                <a:endParaRPr lang="en-US" altLang="en-US" sz="600" dirty="0" smtClean="0">
                  <a:solidFill>
                    <a:prstClr val="black"/>
                  </a:solidFill>
                  <a:latin typeface="Arial" pitchFamily="34" charset="0"/>
                  <a:cs typeface="Arial" pitchFamily="34" charset="0"/>
                </a:endParaRPr>
              </a:p>
              <a:p>
                <a:endParaRPr lang="en-US" altLang="en-US" dirty="0" smtClean="0">
                  <a:solidFill>
                    <a:prstClr val="black"/>
                  </a:solidFill>
                  <a:latin typeface="Arial" pitchFamily="34" charset="0"/>
                  <a:cs typeface="Arial" pitchFamily="34" charset="0"/>
                </a:endParaRPr>
              </a:p>
            </p:txBody>
          </p:sp>
          <p:sp>
            <p:nvSpPr>
              <p:cNvPr id="2097" name="Line 2"/>
              <p:cNvSpPr>
                <a:spLocks noChangeShapeType="1"/>
              </p:cNvSpPr>
              <p:nvPr/>
            </p:nvSpPr>
            <p:spPr bwMode="auto">
              <a:xfrm>
                <a:off x="4605337" y="5972175"/>
                <a:ext cx="35083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endParaRPr>
              </a:p>
            </p:txBody>
          </p:sp>
          <p:sp>
            <p:nvSpPr>
              <p:cNvPr id="2098" name="Text Box 1"/>
              <p:cNvSpPr txBox="1">
                <a:spLocks noChangeArrowheads="1"/>
              </p:cNvSpPr>
              <p:nvPr/>
            </p:nvSpPr>
            <p:spPr bwMode="auto">
              <a:xfrm>
                <a:off x="6765925" y="4591387"/>
                <a:ext cx="1692275" cy="562161"/>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eaLnBrk="1" hangingPunct="1"/>
                <a:r>
                  <a:rPr lang="en-US" altLang="en-US" sz="1000" b="1" dirty="0" smtClean="0">
                    <a:solidFill>
                      <a:prstClr val="black"/>
                    </a:solidFill>
                    <a:latin typeface="Arial" pitchFamily="34" charset="0"/>
                    <a:ea typeface="Times New Roman" pitchFamily="18" charset="0"/>
                    <a:cs typeface="Arial" pitchFamily="34" charset="0"/>
                  </a:rPr>
                  <a:t>Watershed Protection</a:t>
                </a:r>
                <a:endParaRPr lang="en-US" altLang="en-US" sz="600" dirty="0" smtClean="0">
                  <a:solidFill>
                    <a:prstClr val="black"/>
                  </a:solidFill>
                  <a:latin typeface="Arial" pitchFamily="34" charset="0"/>
                  <a:cs typeface="Arial" pitchFamily="34" charset="0"/>
                </a:endParaRPr>
              </a:p>
              <a:p>
                <a:pPr algn="ctr"/>
                <a:r>
                  <a:rPr lang="en-US" altLang="en-US" sz="1000" dirty="0" smtClean="0">
                    <a:solidFill>
                      <a:prstClr val="black"/>
                    </a:solidFill>
                    <a:latin typeface="Arial" pitchFamily="34" charset="0"/>
                    <a:ea typeface="Times New Roman" pitchFamily="18" charset="0"/>
                    <a:cs typeface="Arial" pitchFamily="34" charset="0"/>
                  </a:rPr>
                  <a:t>Vacant</a:t>
                </a:r>
              </a:p>
              <a:p>
                <a:pPr algn="ctr"/>
                <a:r>
                  <a:rPr lang="en-US" altLang="en-US" sz="1000" dirty="0" smtClean="0">
                    <a:solidFill>
                      <a:prstClr val="black"/>
                    </a:solidFill>
                    <a:latin typeface="Arial" pitchFamily="34" charset="0"/>
                    <a:ea typeface="Times New Roman" pitchFamily="18" charset="0"/>
                    <a:cs typeface="Arial" pitchFamily="34" charset="0"/>
                  </a:rPr>
                  <a:t>(605) 773-4254</a:t>
                </a:r>
                <a:endParaRPr lang="en-US" altLang="en-US" dirty="0" smtClean="0">
                  <a:solidFill>
                    <a:prstClr val="black"/>
                  </a:solidFill>
                  <a:latin typeface="Arial" pitchFamily="34" charset="0"/>
                  <a:cs typeface="Arial" pitchFamily="34" charset="0"/>
                </a:endParaRPr>
              </a:p>
            </p:txBody>
          </p:sp>
          <p:sp>
            <p:nvSpPr>
              <p:cNvPr id="2099" name="Rectangle 4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228528" rIns="457056" bIns="457056" numCol="1" anchor="ctr" anchorCtr="0" compatLnSpc="1">
                <a:prstTxWarp prst="textNoShape">
                  <a:avLst/>
                </a:prstTxWarp>
                <a:spAutoFit/>
              </a:bodyPr>
              <a:lstStyle/>
              <a:p>
                <a:pPr eaLnBrk="1" fontAlgn="auto" hangingPunct="1">
                  <a:spcBef>
                    <a:spcPts val="0"/>
                  </a:spcBef>
                  <a:spcAft>
                    <a:spcPts val="0"/>
                  </a:spcAft>
                </a:pPr>
                <a:endParaRPr lang="en-US">
                  <a:solidFill>
                    <a:prstClr val="black"/>
                  </a:solidFill>
                  <a:latin typeface="Calibri"/>
                </a:endParaRPr>
              </a:p>
            </p:txBody>
          </p:sp>
          <p:sp>
            <p:nvSpPr>
              <p:cNvPr id="2100" name="Rectangle 49"/>
              <p:cNvSpPr>
                <a:spLocks noChangeArrowheads="1"/>
              </p:cNvSpPr>
              <p:nvPr/>
            </p:nvSpPr>
            <p:spPr bwMode="auto">
              <a:xfrm>
                <a:off x="228600" y="123110"/>
                <a:ext cx="8610600"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1" hangingPunct="1"/>
                <a:r>
                  <a:rPr lang="en-US" altLang="en-US" sz="2400" b="1" dirty="0" smtClean="0">
                    <a:solidFill>
                      <a:prstClr val="black"/>
                    </a:solidFill>
                    <a:latin typeface="Arial Black" panose="020B0A04020102020204" pitchFamily="34" charset="0"/>
                    <a:ea typeface="Times New Roman" pitchFamily="18" charset="0"/>
                    <a:cs typeface="Arial" pitchFamily="34" charset="0"/>
                  </a:rPr>
                  <a:t>            Department of Environment</a:t>
                </a:r>
                <a:endParaRPr lang="en-US" altLang="en-US" sz="600" dirty="0" smtClean="0">
                  <a:solidFill>
                    <a:prstClr val="black"/>
                  </a:solidFill>
                  <a:latin typeface="Arial Black" panose="020B0A04020102020204" pitchFamily="34" charset="0"/>
                  <a:cs typeface="Arial" pitchFamily="34" charset="0"/>
                </a:endParaRPr>
              </a:p>
              <a:p>
                <a:pPr algn="ctr"/>
                <a:r>
                  <a:rPr lang="en-US" altLang="en-US" sz="2400" b="1" dirty="0" smtClean="0">
                    <a:solidFill>
                      <a:prstClr val="black"/>
                    </a:solidFill>
                    <a:latin typeface="Arial Black" panose="020B0A04020102020204" pitchFamily="34" charset="0"/>
                    <a:ea typeface="Times New Roman" pitchFamily="18" charset="0"/>
                    <a:cs typeface="Arial" pitchFamily="34" charset="0"/>
                  </a:rPr>
                  <a:t>         and Natural Resources</a:t>
                </a:r>
                <a:endParaRPr lang="en-US" altLang="en-US" sz="1600" b="1" dirty="0" smtClean="0">
                  <a:solidFill>
                    <a:prstClr val="black"/>
                  </a:solidFill>
                  <a:latin typeface="Arial Black" panose="020B0A04020102020204" pitchFamily="34" charset="0"/>
                  <a:ea typeface="Times New Roman" pitchFamily="18" charset="0"/>
                  <a:cs typeface="Arial" pitchFamily="34" charset="0"/>
                </a:endParaRPr>
              </a:p>
              <a:p>
                <a:endParaRPr lang="en-US" altLang="en-US" sz="600" dirty="0" smtClean="0">
                  <a:solidFill>
                    <a:prstClr val="black"/>
                  </a:solidFill>
                  <a:latin typeface="Arial" pitchFamily="34" charset="0"/>
                  <a:cs typeface="Arial" pitchFamily="34" charset="0"/>
                </a:endParaRPr>
              </a:p>
              <a:p>
                <a:pPr algn="just"/>
                <a:r>
                  <a:rPr lang="en-US" altLang="en-US" sz="1100" b="1" i="1" dirty="0" smtClean="0">
                    <a:solidFill>
                      <a:prstClr val="black"/>
                    </a:solidFill>
                    <a:latin typeface="Arial" pitchFamily="34" charset="0"/>
                    <a:ea typeface="Times New Roman" pitchFamily="18" charset="0"/>
                    <a:cs typeface="Arial" pitchFamily="34" charset="0"/>
                  </a:rPr>
                  <a:t>“The mission of DENR is to protect public health and the environment by providing environmental monitoring and natural resource assessment, technical and financial assistance for environmental projects, and environmental regulatory services; all done with reduced red tape, expanded e-government functions, and exceptional customer service to promote a prosperous economy while protecting South Dakota's environment and natural resources for today and tomorrow.”</a:t>
                </a:r>
                <a:endParaRPr lang="en-US" altLang="en-US" sz="600" dirty="0" smtClean="0">
                  <a:solidFill>
                    <a:prstClr val="black"/>
                  </a:solidFill>
                  <a:latin typeface="Arial" pitchFamily="34" charset="0"/>
                  <a:cs typeface="Arial" pitchFamily="34" charset="0"/>
                </a:endParaRPr>
              </a:p>
              <a:p>
                <a:endParaRPr lang="en-US" altLang="en-US" dirty="0" smtClean="0">
                  <a:solidFill>
                    <a:prstClr val="black"/>
                  </a:solidFill>
                  <a:latin typeface="Arial" pitchFamily="34" charset="0"/>
                  <a:cs typeface="Arial" pitchFamily="34" charset="0"/>
                </a:endParaRPr>
              </a:p>
            </p:txBody>
          </p:sp>
          <p:sp>
            <p:nvSpPr>
              <p:cNvPr id="2101" name="Rectangle 74"/>
              <p:cNvSpPr>
                <a:spLocks noChangeArrowheads="1"/>
              </p:cNvSpPr>
              <p:nvPr/>
            </p:nvSpPr>
            <p:spPr bwMode="auto">
              <a:xfrm>
                <a:off x="0" y="1876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1" hangingPunct="1"/>
                <a:endParaRPr lang="en-US" altLang="en-US" sz="1200" smtClean="0">
                  <a:solidFill>
                    <a:prstClr val="black"/>
                  </a:solidFill>
                  <a:latin typeface="Arial" pitchFamily="34" charset="0"/>
                  <a:ea typeface="Times New Roman" pitchFamily="18" charset="0"/>
                  <a:cs typeface="Arial" pitchFamily="34" charset="0"/>
                </a:endParaRPr>
              </a:p>
              <a:p>
                <a:r>
                  <a:rPr lang="en-US" altLang="en-US" sz="1200" smtClean="0">
                    <a:solidFill>
                      <a:prstClr val="black"/>
                    </a:solidFill>
                    <a:latin typeface="Arial" pitchFamily="34" charset="0"/>
                    <a:ea typeface="Times New Roman" pitchFamily="18" charset="0"/>
                    <a:cs typeface="Arial" pitchFamily="34" charset="0"/>
                  </a:rPr>
                  <a:t/>
                </a:r>
                <a:br>
                  <a:rPr lang="en-US" altLang="en-US" sz="1200" smtClean="0">
                    <a:solidFill>
                      <a:prstClr val="black"/>
                    </a:solidFill>
                    <a:latin typeface="Arial" pitchFamily="34" charset="0"/>
                    <a:ea typeface="Times New Roman" pitchFamily="18" charset="0"/>
                    <a:cs typeface="Arial" pitchFamily="34" charset="0"/>
                  </a:rPr>
                </a:br>
                <a:endParaRPr lang="en-US" altLang="en-US" smtClean="0">
                  <a:solidFill>
                    <a:prstClr val="black"/>
                  </a:solidFill>
                  <a:latin typeface="Arial" pitchFamily="34" charset="0"/>
                  <a:cs typeface="Arial" pitchFamily="34" charset="0"/>
                </a:endParaRPr>
              </a:p>
            </p:txBody>
          </p:sp>
          <p:pic>
            <p:nvPicPr>
              <p:cNvPr id="2102" name="Picture 2101"/>
              <p:cNvPicPr>
                <a:picLocks noChangeAspect="1"/>
              </p:cNvPicPr>
              <p:nvPr/>
            </p:nvPicPr>
            <p:blipFill rotWithShape="1">
              <a:blip r:embed="rId2" cstate="print">
                <a:extLst>
                  <a:ext uri="{28A0092B-C50C-407E-A947-70E740481C1C}">
                    <a14:useLocalDpi xmlns:a14="http://schemas.microsoft.com/office/drawing/2010/main" val="0"/>
                  </a:ext>
                </a:extLst>
              </a:blip>
              <a:srcRect t="19981"/>
              <a:stretch/>
            </p:blipFill>
            <p:spPr>
              <a:xfrm>
                <a:off x="438150" y="76200"/>
                <a:ext cx="1606861" cy="909428"/>
              </a:xfrm>
              <a:prstGeom prst="rect">
                <a:avLst/>
              </a:prstGeom>
            </p:spPr>
          </p:pic>
        </p:grpSp>
      </p:grpSp>
    </p:spTree>
    <p:extLst>
      <p:ext uri="{BB962C8B-B14F-4D97-AF65-F5344CB8AC3E}">
        <p14:creationId xmlns:p14="http://schemas.microsoft.com/office/powerpoint/2010/main" val="9425683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971800"/>
            <a:ext cx="8229600" cy="1143000"/>
          </a:xfrm>
        </p:spPr>
        <p:txBody>
          <a:bodyPr/>
          <a:lstStyle/>
          <a:p>
            <a:pPr algn="ctr" eaLnBrk="1" hangingPunct="1"/>
            <a:r>
              <a:rPr lang="en-US" altLang="en-US" sz="4000" dirty="0" smtClean="0"/>
              <a:t>Shallow Aquifer Protection</a:t>
            </a:r>
          </a:p>
        </p:txBody>
      </p:sp>
    </p:spTree>
    <p:extLst>
      <p:ext uri="{BB962C8B-B14F-4D97-AF65-F5344CB8AC3E}">
        <p14:creationId xmlns:p14="http://schemas.microsoft.com/office/powerpoint/2010/main" val="4131036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Clr>
                <a:srgbClr val="275C6D"/>
              </a:buClr>
              <a:buNone/>
              <a:defRPr/>
            </a:pPr>
            <a:r>
              <a:rPr lang="en-US" sz="2400" dirty="0">
                <a:solidFill>
                  <a:srgbClr val="000033"/>
                </a:solidFill>
              </a:rPr>
              <a:t>SDCL 34A-3A-24 defines a shallow aquifer as any aquifer having the following characteristics:</a:t>
            </a:r>
          </a:p>
          <a:p>
            <a:pPr lvl="1">
              <a:buClr>
                <a:srgbClr val="108DA6"/>
              </a:buClr>
              <a:defRPr/>
            </a:pPr>
            <a:r>
              <a:rPr lang="en-US" sz="1800" dirty="0">
                <a:solidFill>
                  <a:srgbClr val="000033"/>
                </a:solidFill>
              </a:rPr>
              <a:t>The aquifer is within fifty feet or less below the land surface with fifteen feet or less of continuous, overlying, extremely low permeability geologic material, such as clayey till or shale. Weathered till or highly fractured weathered shale is not an extremely low permeability material for purposes of this section; </a:t>
            </a:r>
            <a:r>
              <a:rPr lang="en-US" sz="1800" dirty="0" smtClean="0">
                <a:solidFill>
                  <a:srgbClr val="000033"/>
                </a:solidFill>
              </a:rPr>
              <a:t>or</a:t>
            </a:r>
          </a:p>
          <a:p>
            <a:pPr lvl="1">
              <a:buClr>
                <a:srgbClr val="108DA6"/>
              </a:buClr>
              <a:defRPr/>
            </a:pPr>
            <a:r>
              <a:rPr lang="en-US" sz="1800" dirty="0" smtClean="0">
                <a:solidFill>
                  <a:srgbClr val="000033"/>
                </a:solidFill>
              </a:rPr>
              <a:t>The </a:t>
            </a:r>
            <a:r>
              <a:rPr lang="en-US" sz="1800" dirty="0">
                <a:solidFill>
                  <a:srgbClr val="000033"/>
                </a:solidFill>
              </a:rPr>
              <a:t>aquifer is greater than fifty feet but less than one hundred feet below the land surface with thirty feet or less of continuous overlying low to extremely low permeability geologic material that may be a combination of weathered and unweathered till, shale, or till and shale.</a:t>
            </a:r>
          </a:p>
          <a:p>
            <a:pPr lvl="0">
              <a:buClr>
                <a:srgbClr val="275C6D"/>
              </a:buClr>
              <a:defRPr/>
            </a:pPr>
            <a:endParaRPr lang="en-US" sz="2000" dirty="0">
              <a:solidFill>
                <a:srgbClr val="000033"/>
              </a:solidFill>
            </a:endParaRPr>
          </a:p>
          <a:p>
            <a:endParaRPr lang="en-US" dirty="0"/>
          </a:p>
        </p:txBody>
      </p:sp>
      <p:sp>
        <p:nvSpPr>
          <p:cNvPr id="5" name="Title 1"/>
          <p:cNvSpPr>
            <a:spLocks noGrp="1"/>
          </p:cNvSpPr>
          <p:nvPr>
            <p:ph type="title"/>
          </p:nvPr>
        </p:nvSpPr>
        <p:spPr>
          <a:xfrm>
            <a:off x="304800" y="533400"/>
            <a:ext cx="9220200" cy="1143000"/>
          </a:xfrm>
        </p:spPr>
        <p:txBody>
          <a:bodyPr/>
          <a:lstStyle/>
          <a:p>
            <a:r>
              <a:rPr lang="en-US" altLang="en-US" sz="3400" dirty="0"/>
              <a:t>Shallow Aquifer as defined in SDCL 34A-3A-24</a:t>
            </a:r>
            <a:endParaRPr lang="en-US" sz="3400" dirty="0"/>
          </a:p>
        </p:txBody>
      </p:sp>
    </p:spTree>
    <p:extLst>
      <p:ext uri="{BB962C8B-B14F-4D97-AF65-F5344CB8AC3E}">
        <p14:creationId xmlns:p14="http://schemas.microsoft.com/office/powerpoint/2010/main" val="354013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nrpr15177\Desktop\Shallow Aquifer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681" y="1767840"/>
            <a:ext cx="7218645" cy="493776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304800" y="533400"/>
            <a:ext cx="9220200" cy="1143000"/>
          </a:xfrm>
        </p:spPr>
        <p:txBody>
          <a:bodyPr/>
          <a:lstStyle/>
          <a:p>
            <a:r>
              <a:rPr lang="en-US" altLang="en-US" sz="3400" dirty="0"/>
              <a:t>Shallow Aquifer as defined in SDCL 34A-3A-24</a:t>
            </a:r>
            <a:endParaRPr lang="en-US" sz="3400" dirty="0"/>
          </a:p>
        </p:txBody>
      </p:sp>
    </p:spTree>
    <p:extLst>
      <p:ext uri="{BB962C8B-B14F-4D97-AF65-F5344CB8AC3E}">
        <p14:creationId xmlns:p14="http://schemas.microsoft.com/office/powerpoint/2010/main" val="2916613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nrpr15177\Desktop\Shallow Aquifer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2" y="1758053"/>
            <a:ext cx="7148348" cy="493776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304800" y="533400"/>
            <a:ext cx="9220200" cy="1143000"/>
          </a:xfrm>
        </p:spPr>
        <p:txBody>
          <a:bodyPr/>
          <a:lstStyle/>
          <a:p>
            <a:r>
              <a:rPr lang="en-US" altLang="en-US" sz="3400" dirty="0"/>
              <a:t>Shallow Aquifer as defined in SDCL 34A-3A-24</a:t>
            </a:r>
            <a:endParaRPr lang="en-US" sz="3400" dirty="0"/>
          </a:p>
        </p:txBody>
      </p:sp>
    </p:spTree>
    <p:extLst>
      <p:ext uri="{BB962C8B-B14F-4D97-AF65-F5344CB8AC3E}">
        <p14:creationId xmlns:p14="http://schemas.microsoft.com/office/powerpoint/2010/main" val="2589227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dirty="0"/>
              <a:t>Soil Boring Requirements</a:t>
            </a:r>
          </a:p>
        </p:txBody>
      </p:sp>
      <p:sp>
        <p:nvSpPr>
          <p:cNvPr id="10" name="Content Placeholder 2"/>
          <p:cNvSpPr>
            <a:spLocks noGrp="1"/>
          </p:cNvSpPr>
          <p:nvPr>
            <p:ph sz="half" idx="4294967295"/>
          </p:nvPr>
        </p:nvSpPr>
        <p:spPr>
          <a:xfrm>
            <a:off x="450272" y="1752600"/>
            <a:ext cx="7931727" cy="4484687"/>
          </a:xfrm>
          <a:prstGeom prst="rect">
            <a:avLst/>
          </a:prstGeom>
        </p:spPr>
        <p:txBody>
          <a:bodyPr/>
          <a:lstStyle/>
          <a:p>
            <a:pPr marL="0" indent="0">
              <a:buNone/>
              <a:defRPr/>
            </a:pPr>
            <a:r>
              <a:rPr lang="en-US" sz="2000" dirty="0" smtClean="0"/>
              <a:t>The general permits contain soil boring requirements designed to provide information to help determine if the proposed process wastewater containment structure is located over a shallow aquifer. The requirements are:</a:t>
            </a:r>
          </a:p>
          <a:p>
            <a:pPr>
              <a:defRPr/>
            </a:pPr>
            <a:r>
              <a:rPr lang="en-US" sz="2000" dirty="0" smtClean="0"/>
              <a:t>A minimum of two soil borings or at least one soil boring per acre of containment structure at the maximum operating level</a:t>
            </a:r>
          </a:p>
          <a:p>
            <a:pPr>
              <a:defRPr/>
            </a:pPr>
            <a:r>
              <a:rPr lang="en-US" sz="2000" dirty="0" smtClean="0"/>
              <a:t>All soil borings must be located within 200 feet of the proposed process wastewater containment structure</a:t>
            </a:r>
          </a:p>
          <a:p>
            <a:pPr>
              <a:defRPr/>
            </a:pPr>
            <a:r>
              <a:rPr lang="en-US" sz="2000" dirty="0" smtClean="0"/>
              <a:t>All soil borings must extend a minimum of six feet below the bottom of the containment structure</a:t>
            </a:r>
          </a:p>
          <a:p>
            <a:pPr>
              <a:defRPr/>
            </a:pPr>
            <a:r>
              <a:rPr lang="en-US" sz="2000" dirty="0" smtClean="0"/>
              <a:t>At least one of the soil borings must be a deep subsurface boring characterizing the subsurface hydrogeology of the site.</a:t>
            </a:r>
          </a:p>
        </p:txBody>
      </p:sp>
    </p:spTree>
    <p:extLst>
      <p:ext uri="{BB962C8B-B14F-4D97-AF65-F5344CB8AC3E}">
        <p14:creationId xmlns:p14="http://schemas.microsoft.com/office/powerpoint/2010/main" val="809478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dirty="0"/>
              <a:t>Soil Boring </a:t>
            </a:r>
            <a:r>
              <a:rPr lang="en-US" altLang="en-US" dirty="0" smtClean="0"/>
              <a:t>Requirements </a:t>
            </a:r>
            <a:r>
              <a:rPr lang="en-US" altLang="en-US" sz="2800" dirty="0">
                <a:solidFill>
                  <a:srgbClr val="003366"/>
                </a:solidFill>
              </a:rPr>
              <a:t>(continued)</a:t>
            </a:r>
            <a:endParaRPr lang="en-US" altLang="en-US" dirty="0"/>
          </a:p>
        </p:txBody>
      </p:sp>
      <p:sp>
        <p:nvSpPr>
          <p:cNvPr id="10" name="Content Placeholder 2"/>
          <p:cNvSpPr>
            <a:spLocks noGrp="1"/>
          </p:cNvSpPr>
          <p:nvPr>
            <p:ph sz="half" idx="4294967295"/>
          </p:nvPr>
        </p:nvSpPr>
        <p:spPr>
          <a:xfrm>
            <a:off x="450272" y="1752600"/>
            <a:ext cx="7931727" cy="4484687"/>
          </a:xfrm>
          <a:prstGeom prst="rect">
            <a:avLst/>
          </a:prstGeom>
        </p:spPr>
        <p:txBody>
          <a:bodyPr/>
          <a:lstStyle/>
          <a:p>
            <a:pPr marL="0" indent="0">
              <a:buNone/>
              <a:defRPr/>
            </a:pPr>
            <a:r>
              <a:rPr lang="en-US" sz="2400" dirty="0" smtClean="0"/>
              <a:t>The deep subsurface soil boring must extend a minimum of 25 feet below the ground surface and must continue until one of the following criteria is met:</a:t>
            </a:r>
          </a:p>
          <a:p>
            <a:pPr marL="781050" lvl="1" indent="-342900">
              <a:buClrTx/>
              <a:buSzPct val="100000"/>
              <a:buFont typeface="+mj-lt"/>
              <a:buAutoNum type="arabicPeriod"/>
              <a:defRPr/>
            </a:pPr>
            <a:r>
              <a:rPr lang="en-US" sz="2000" dirty="0" smtClean="0"/>
              <a:t>At least 15 continuous feet of extremely low permeability, geologic material (unweathered clayey till or shale) is encountered in the soil boring;</a:t>
            </a:r>
          </a:p>
          <a:p>
            <a:pPr marL="781050" lvl="1" indent="-342900">
              <a:buClrTx/>
              <a:buSzPct val="100000"/>
              <a:buFont typeface="+mj-lt"/>
              <a:buAutoNum type="arabicPeriod"/>
              <a:defRPr/>
            </a:pPr>
            <a:r>
              <a:rPr lang="en-US" sz="2000" dirty="0" smtClean="0"/>
              <a:t>At least 30 continuous feet of low to extremely low permeability, geologic material (weathered or unweathered till or shale) is encountered, if the boring is greater than 50 feet in depth;</a:t>
            </a:r>
          </a:p>
          <a:p>
            <a:pPr marL="781050" lvl="1" indent="-342900">
              <a:buClrTx/>
              <a:buSzPct val="100000"/>
              <a:buFont typeface="+mj-lt"/>
              <a:buAutoNum type="arabicPeriod"/>
              <a:defRPr/>
            </a:pPr>
            <a:r>
              <a:rPr lang="en-US" sz="2000" dirty="0" smtClean="0"/>
              <a:t>The boring reaches an aquifer or bedrock; or</a:t>
            </a:r>
          </a:p>
          <a:p>
            <a:pPr marL="781050" lvl="1" indent="-342900">
              <a:buClrTx/>
              <a:buSzPct val="100000"/>
              <a:buFont typeface="+mj-lt"/>
              <a:buAutoNum type="arabicPeriod"/>
              <a:defRPr/>
            </a:pPr>
            <a:r>
              <a:rPr lang="en-US" sz="2000" dirty="0" smtClean="0"/>
              <a:t>A total depth of 100 feet.</a:t>
            </a:r>
          </a:p>
        </p:txBody>
      </p:sp>
    </p:spTree>
    <p:extLst>
      <p:ext uri="{BB962C8B-B14F-4D97-AF65-F5344CB8AC3E}">
        <p14:creationId xmlns:p14="http://schemas.microsoft.com/office/powerpoint/2010/main" val="2130886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04800" y="533400"/>
            <a:ext cx="9067800" cy="1143000"/>
          </a:xfrm>
        </p:spPr>
        <p:txBody>
          <a:bodyPr/>
          <a:lstStyle/>
          <a:p>
            <a:pPr eaLnBrk="1" hangingPunct="1"/>
            <a:r>
              <a:rPr lang="en-US" altLang="en-US" sz="4200" dirty="0"/>
              <a:t>Containment Structure Review Process</a:t>
            </a:r>
          </a:p>
        </p:txBody>
      </p:sp>
      <p:sp>
        <p:nvSpPr>
          <p:cNvPr id="10" name="Content Placeholder 2"/>
          <p:cNvSpPr>
            <a:spLocks noGrp="1"/>
          </p:cNvSpPr>
          <p:nvPr>
            <p:ph sz="half" idx="4294967295"/>
          </p:nvPr>
        </p:nvSpPr>
        <p:spPr>
          <a:xfrm>
            <a:off x="450272" y="1752600"/>
            <a:ext cx="7931727" cy="4484687"/>
          </a:xfrm>
          <a:prstGeom prst="rect">
            <a:avLst/>
          </a:prstGeom>
        </p:spPr>
        <p:txBody>
          <a:bodyPr/>
          <a:lstStyle/>
          <a:p>
            <a:pPr marL="0" indent="0">
              <a:buNone/>
              <a:defRPr/>
            </a:pPr>
            <a:r>
              <a:rPr lang="en-US" sz="2400" dirty="0" smtClean="0"/>
              <a:t>DENR staff review the following information to determine whether the containment structure is located over a shallow aquifer:</a:t>
            </a:r>
          </a:p>
          <a:p>
            <a:pPr>
              <a:defRPr/>
            </a:pPr>
            <a:r>
              <a:rPr lang="en-US" sz="2000" dirty="0" smtClean="0"/>
              <a:t>On-site hydrogeologic information (on-site soil borings)</a:t>
            </a:r>
          </a:p>
          <a:p>
            <a:pPr>
              <a:defRPr/>
            </a:pPr>
            <a:r>
              <a:rPr lang="en-US" sz="2000" dirty="0" smtClean="0"/>
              <a:t>The First Occurrence of Aquifer Materials Maps</a:t>
            </a:r>
          </a:p>
          <a:p>
            <a:pPr>
              <a:defRPr/>
            </a:pPr>
            <a:r>
              <a:rPr lang="en-US" sz="2000" dirty="0" smtClean="0"/>
              <a:t>County Aquifer Studies</a:t>
            </a:r>
          </a:p>
          <a:p>
            <a:pPr>
              <a:defRPr/>
            </a:pPr>
            <a:r>
              <a:rPr lang="en-US" sz="2000" dirty="0" smtClean="0"/>
              <a:t>Local well completion reports</a:t>
            </a:r>
          </a:p>
          <a:p>
            <a:pPr>
              <a:defRPr/>
            </a:pPr>
            <a:r>
              <a:rPr lang="en-US" sz="2000" dirty="0" smtClean="0"/>
              <a:t>Information from the Department’s Geological Survey Lithologic Logs Database</a:t>
            </a:r>
          </a:p>
          <a:p>
            <a:pPr marL="0" indent="0">
              <a:buNone/>
              <a:defRPr/>
            </a:pPr>
            <a:r>
              <a:rPr lang="en-US" sz="2000" dirty="0"/>
              <a:t>If the </a:t>
            </a:r>
            <a:r>
              <a:rPr lang="en-US" sz="2000" dirty="0" smtClean="0"/>
              <a:t>containment structure is located </a:t>
            </a:r>
            <a:r>
              <a:rPr lang="en-US" sz="2000" dirty="0"/>
              <a:t>over a shallow aquifer, </a:t>
            </a:r>
            <a:r>
              <a:rPr lang="en-US" sz="2000" dirty="0" smtClean="0"/>
              <a:t>the table in Appendix </a:t>
            </a:r>
            <a:r>
              <a:rPr lang="en-US" sz="2000" dirty="0"/>
              <a:t>G of the general permit, is used to determine if groundwater monitoring or a groundwater discharge permit is required.</a:t>
            </a:r>
          </a:p>
          <a:p>
            <a:pPr marL="0" indent="0">
              <a:buNone/>
              <a:defRPr/>
            </a:pPr>
            <a:endParaRPr lang="en-US" sz="2000" dirty="0"/>
          </a:p>
        </p:txBody>
      </p:sp>
    </p:spTree>
    <p:extLst>
      <p:ext uri="{BB962C8B-B14F-4D97-AF65-F5344CB8AC3E}">
        <p14:creationId xmlns:p14="http://schemas.microsoft.com/office/powerpoint/2010/main" val="2710292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rpr15177\Desktop\Picture1.png"/>
          <p:cNvPicPr>
            <a:picLocks noChangeAspect="1" noChangeArrowheads="1"/>
          </p:cNvPicPr>
          <p:nvPr/>
        </p:nvPicPr>
        <p:blipFill rotWithShape="1">
          <a:blip r:embed="rId2">
            <a:extLst>
              <a:ext uri="{28A0092B-C50C-407E-A947-70E740481C1C}">
                <a14:useLocalDpi xmlns:a14="http://schemas.microsoft.com/office/drawing/2010/main" val="0"/>
              </a:ext>
            </a:extLst>
          </a:blip>
          <a:srcRect l="3421" t="7834" r="5082" b="7570"/>
          <a:stretch/>
        </p:blipFill>
        <p:spPr bwMode="auto">
          <a:xfrm>
            <a:off x="0" y="97971"/>
            <a:ext cx="9144000" cy="6531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827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dirty="0"/>
              <a:t>Groundwater </a:t>
            </a:r>
            <a:r>
              <a:rPr lang="en-US" altLang="en-US" dirty="0" smtClean="0"/>
              <a:t>Monitoring </a:t>
            </a:r>
            <a:r>
              <a:rPr lang="en-US" altLang="en-US" sz="2800" dirty="0">
                <a:solidFill>
                  <a:srgbClr val="003366"/>
                </a:solidFill>
              </a:rPr>
              <a:t>(continued)</a:t>
            </a:r>
            <a:endParaRPr lang="en-US" altLang="en-US" dirty="0"/>
          </a:p>
        </p:txBody>
      </p:sp>
      <p:sp>
        <p:nvSpPr>
          <p:cNvPr id="10" name="Content Placeholder 2"/>
          <p:cNvSpPr>
            <a:spLocks noGrp="1"/>
          </p:cNvSpPr>
          <p:nvPr>
            <p:ph sz="half" idx="4294967295"/>
          </p:nvPr>
        </p:nvSpPr>
        <p:spPr>
          <a:xfrm>
            <a:off x="450272" y="1752600"/>
            <a:ext cx="7931727" cy="4484687"/>
          </a:xfrm>
          <a:prstGeom prst="rect">
            <a:avLst/>
          </a:prstGeom>
        </p:spPr>
        <p:txBody>
          <a:bodyPr/>
          <a:lstStyle/>
          <a:p>
            <a:pPr marL="0" indent="0">
              <a:buNone/>
              <a:defRPr/>
            </a:pPr>
            <a:r>
              <a:rPr lang="en-US" sz="2000" dirty="0" smtClean="0"/>
              <a:t>If the process wastewater containment structure is located over a shallow aquifer and the Feedlot Permit Program’s review does not indicate a groundwater discharge permit is required, the operation is required  to install monitoring wells and conduct groundwater monitoring.</a:t>
            </a:r>
          </a:p>
          <a:p>
            <a:pPr>
              <a:defRPr/>
            </a:pPr>
            <a:r>
              <a:rPr lang="en-US" sz="1800" dirty="0" smtClean="0"/>
              <a:t>A minimum of three groundwater monitoring wells must be installed around the process wastewater containment structure and must be installed by a South Dakota licensed well driller.</a:t>
            </a:r>
          </a:p>
          <a:p>
            <a:pPr>
              <a:defRPr/>
            </a:pPr>
            <a:r>
              <a:rPr lang="en-US" sz="1800" dirty="0" smtClean="0"/>
              <a:t>The monitoring wells must be sampled on a quarterly basis for the following parameters: 	</a:t>
            </a:r>
          </a:p>
          <a:p>
            <a:pPr lvl="1">
              <a:defRPr/>
            </a:pPr>
            <a:r>
              <a:rPr lang="en-US" sz="1400" dirty="0" smtClean="0"/>
              <a:t>Total Dissolved Solids; </a:t>
            </a:r>
          </a:p>
          <a:p>
            <a:pPr lvl="1">
              <a:defRPr/>
            </a:pPr>
            <a:r>
              <a:rPr lang="en-US" sz="1400" dirty="0" smtClean="0"/>
              <a:t>Sulfate, Dissolved; </a:t>
            </a:r>
          </a:p>
          <a:p>
            <a:pPr lvl="1">
              <a:defRPr/>
            </a:pPr>
            <a:r>
              <a:rPr lang="en-US" sz="1400" dirty="0" smtClean="0"/>
              <a:t>Nitrate as Nitrogen; </a:t>
            </a:r>
          </a:p>
          <a:p>
            <a:pPr lvl="1">
              <a:defRPr/>
            </a:pPr>
            <a:r>
              <a:rPr lang="en-US" sz="1400" dirty="0" smtClean="0"/>
              <a:t>Ammonia – Nitrogen, dissolved NH</a:t>
            </a:r>
            <a:r>
              <a:rPr lang="en-US" sz="1400" baseline="-25000" dirty="0" smtClean="0"/>
              <a:t>4</a:t>
            </a:r>
            <a:r>
              <a:rPr lang="en-US" sz="1400" baseline="30000" dirty="0" smtClean="0"/>
              <a:t>+</a:t>
            </a:r>
            <a:r>
              <a:rPr lang="en-US" sz="1400" dirty="0" smtClean="0"/>
              <a:t>-NH</a:t>
            </a:r>
            <a:r>
              <a:rPr lang="en-US" sz="1400" baseline="-25000" dirty="0" smtClean="0"/>
              <a:t>3</a:t>
            </a:r>
            <a:r>
              <a:rPr lang="en-US" sz="1400" dirty="0" smtClean="0"/>
              <a:t> as Nitrogen;</a:t>
            </a:r>
          </a:p>
          <a:p>
            <a:pPr lvl="1">
              <a:defRPr/>
            </a:pPr>
            <a:r>
              <a:rPr lang="en-US" sz="1400" dirty="0" smtClean="0"/>
              <a:t>Chloride, Dissolved; and</a:t>
            </a:r>
          </a:p>
          <a:p>
            <a:pPr lvl="1">
              <a:defRPr/>
            </a:pPr>
            <a:r>
              <a:rPr lang="en-US" sz="1400" dirty="0" smtClean="0"/>
              <a:t>Water Table Elevation.</a:t>
            </a:r>
          </a:p>
        </p:txBody>
      </p:sp>
    </p:spTree>
    <p:extLst>
      <p:ext uri="{BB962C8B-B14F-4D97-AF65-F5344CB8AC3E}">
        <p14:creationId xmlns:p14="http://schemas.microsoft.com/office/powerpoint/2010/main" val="2977814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dirty="0"/>
              <a:t>Groundwater </a:t>
            </a:r>
            <a:r>
              <a:rPr lang="en-US" altLang="en-US" dirty="0" smtClean="0"/>
              <a:t>Monitoring </a:t>
            </a:r>
            <a:r>
              <a:rPr lang="en-US" altLang="en-US" sz="2800" dirty="0">
                <a:solidFill>
                  <a:srgbClr val="003366"/>
                </a:solidFill>
              </a:rPr>
              <a:t>(continued)</a:t>
            </a:r>
            <a:endParaRPr lang="en-US" altLang="en-US" dirty="0"/>
          </a:p>
        </p:txBody>
      </p:sp>
      <p:sp>
        <p:nvSpPr>
          <p:cNvPr id="10" name="Content Placeholder 2"/>
          <p:cNvSpPr>
            <a:spLocks noGrp="1"/>
          </p:cNvSpPr>
          <p:nvPr>
            <p:ph sz="half" idx="4294967295"/>
          </p:nvPr>
        </p:nvSpPr>
        <p:spPr>
          <a:xfrm>
            <a:off x="450272" y="1752600"/>
            <a:ext cx="7931727" cy="4484687"/>
          </a:xfrm>
          <a:prstGeom prst="rect">
            <a:avLst/>
          </a:prstGeom>
        </p:spPr>
        <p:txBody>
          <a:bodyPr/>
          <a:lstStyle/>
          <a:p>
            <a:pPr marL="0" indent="0">
              <a:buClr>
                <a:srgbClr val="275C6D"/>
              </a:buClr>
              <a:buNone/>
              <a:defRPr/>
            </a:pPr>
            <a:endParaRPr lang="en-US" sz="2000" dirty="0">
              <a:solidFill>
                <a:srgbClr val="000033"/>
              </a:solidFill>
            </a:endParaRPr>
          </a:p>
          <a:p>
            <a:pPr>
              <a:defRPr/>
            </a:pPr>
            <a:r>
              <a:rPr lang="en-US" sz="1800" dirty="0"/>
              <a:t>At least one round of sampling is required prior to placing process wastewater in the containment </a:t>
            </a:r>
            <a:r>
              <a:rPr lang="en-US" sz="1800" dirty="0" smtClean="0"/>
              <a:t>structure.</a:t>
            </a:r>
          </a:p>
          <a:p>
            <a:pPr>
              <a:defRPr/>
            </a:pPr>
            <a:endParaRPr lang="en-US" sz="1800" dirty="0" smtClean="0"/>
          </a:p>
          <a:p>
            <a:pPr>
              <a:defRPr/>
            </a:pPr>
            <a:r>
              <a:rPr lang="en-US" sz="1800" dirty="0" smtClean="0"/>
              <a:t>If groundwater does not appear to be impacted after one year of sampling, the producer may request to reduce the monitoring frequency.</a:t>
            </a:r>
          </a:p>
          <a:p>
            <a:pPr>
              <a:defRPr/>
            </a:pPr>
            <a:endParaRPr lang="en-US" sz="1800" dirty="0" smtClean="0"/>
          </a:p>
          <a:p>
            <a:pPr>
              <a:defRPr/>
            </a:pPr>
            <a:r>
              <a:rPr lang="en-US" sz="1800" dirty="0" smtClean="0"/>
              <a:t>If the groundwater </a:t>
            </a:r>
            <a:r>
              <a:rPr lang="en-US" sz="1800" dirty="0"/>
              <a:t>appears to </a:t>
            </a:r>
            <a:r>
              <a:rPr lang="en-US" sz="1800" dirty="0" smtClean="0"/>
              <a:t>be impacted, </a:t>
            </a:r>
            <a:r>
              <a:rPr lang="en-US" sz="1800" dirty="0"/>
              <a:t>the </a:t>
            </a:r>
            <a:r>
              <a:rPr lang="en-US" sz="1800" dirty="0" smtClean="0"/>
              <a:t>department may require more frequent monitoring and reporting, groundwater remediation, additional sampling parameters, or a groundwater discharge permit.</a:t>
            </a:r>
          </a:p>
        </p:txBody>
      </p:sp>
    </p:spTree>
    <p:extLst>
      <p:ext uri="{BB962C8B-B14F-4D97-AF65-F5344CB8AC3E}">
        <p14:creationId xmlns:p14="http://schemas.microsoft.com/office/powerpoint/2010/main" val="3620233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dirty="0"/>
              <a:t>Topics</a:t>
            </a:r>
          </a:p>
        </p:txBody>
      </p:sp>
      <p:sp>
        <p:nvSpPr>
          <p:cNvPr id="4099" name="Rectangle 3"/>
          <p:cNvSpPr>
            <a:spLocks noGrp="1" noChangeArrowheads="1"/>
          </p:cNvSpPr>
          <p:nvPr>
            <p:ph type="body" idx="1"/>
          </p:nvPr>
        </p:nvSpPr>
        <p:spPr/>
        <p:txBody>
          <a:bodyPr/>
          <a:lstStyle/>
          <a:p>
            <a:pPr eaLnBrk="1" hangingPunct="1">
              <a:lnSpc>
                <a:spcPct val="90000"/>
              </a:lnSpc>
            </a:pPr>
            <a:r>
              <a:rPr lang="en-US" altLang="en-US" sz="2800" dirty="0" smtClean="0"/>
              <a:t>What is a general permit?</a:t>
            </a:r>
          </a:p>
          <a:p>
            <a:pPr eaLnBrk="1" hangingPunct="1">
              <a:lnSpc>
                <a:spcPct val="90000"/>
              </a:lnSpc>
            </a:pPr>
            <a:r>
              <a:rPr lang="en-US" altLang="en-US" sz="2800" dirty="0" smtClean="0"/>
              <a:t>History of general permits for concentrated animal feeding operations (CAFOs)</a:t>
            </a:r>
          </a:p>
          <a:p>
            <a:pPr eaLnBrk="1" hangingPunct="1">
              <a:lnSpc>
                <a:spcPct val="90000"/>
              </a:lnSpc>
            </a:pPr>
            <a:r>
              <a:rPr lang="en-US" altLang="en-US" sz="2800" dirty="0" smtClean="0"/>
              <a:t>The 2017 General Water Pollution Control Permit for CAFOs and the Permitting Process</a:t>
            </a:r>
          </a:p>
          <a:p>
            <a:pPr eaLnBrk="1" hangingPunct="1">
              <a:lnSpc>
                <a:spcPct val="90000"/>
              </a:lnSpc>
            </a:pPr>
            <a:r>
              <a:rPr lang="en-US" altLang="en-US" sz="2800" dirty="0" smtClean="0"/>
              <a:t>The </a:t>
            </a:r>
            <a:r>
              <a:rPr lang="en-US" altLang="en-US" sz="2800" dirty="0"/>
              <a:t>general permit’s shallow aquifer </a:t>
            </a:r>
            <a:r>
              <a:rPr lang="en-US" altLang="en-US" sz="2800" dirty="0" smtClean="0"/>
              <a:t>protection requirements</a:t>
            </a:r>
          </a:p>
          <a:p>
            <a:pPr eaLnBrk="1" hangingPunct="1">
              <a:lnSpc>
                <a:spcPct val="90000"/>
              </a:lnSpc>
            </a:pPr>
            <a:r>
              <a:rPr lang="en-US" altLang="en-US" sz="2800" dirty="0" smtClean="0"/>
              <a:t>Inspections/enforcement</a:t>
            </a:r>
          </a:p>
          <a:p>
            <a:pPr eaLnBrk="1" hangingPunct="1">
              <a:lnSpc>
                <a:spcPct val="90000"/>
              </a:lnSpc>
            </a:pPr>
            <a:r>
              <a:rPr lang="en-US" altLang="en-US" sz="2800" dirty="0" smtClean="0"/>
              <a:t>Producer Training</a:t>
            </a:r>
          </a:p>
          <a:p>
            <a:pPr marL="0" indent="0" eaLnBrk="1" hangingPunct="1">
              <a:lnSpc>
                <a:spcPct val="90000"/>
              </a:lnSpc>
              <a:buNone/>
            </a:pPr>
            <a:endParaRPr lang="en-US" altLang="en-US" sz="2800" dirty="0"/>
          </a:p>
          <a:p>
            <a:pPr eaLnBrk="1" hangingPunct="1">
              <a:lnSpc>
                <a:spcPct val="90000"/>
              </a:lnSpc>
              <a:buFont typeface="Wingdings" pitchFamily="2" charset="2"/>
              <a:buNone/>
            </a:pPr>
            <a:endParaRPr lang="en-US" altLang="en-US" dirty="0" smtClean="0"/>
          </a:p>
        </p:txBody>
      </p:sp>
    </p:spTree>
    <p:extLst>
      <p:ext uri="{BB962C8B-B14F-4D97-AF65-F5344CB8AC3E}">
        <p14:creationId xmlns:p14="http://schemas.microsoft.com/office/powerpoint/2010/main" val="2550703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z="4200" dirty="0"/>
              <a:t>Land Application Site Review</a:t>
            </a:r>
          </a:p>
        </p:txBody>
      </p:sp>
      <p:sp>
        <p:nvSpPr>
          <p:cNvPr id="10" name="Content Placeholder 2"/>
          <p:cNvSpPr>
            <a:spLocks noGrp="1"/>
          </p:cNvSpPr>
          <p:nvPr>
            <p:ph sz="half" idx="4294967295"/>
          </p:nvPr>
        </p:nvSpPr>
        <p:spPr>
          <a:xfrm>
            <a:off x="450272" y="1752600"/>
            <a:ext cx="7931727" cy="4484687"/>
          </a:xfrm>
          <a:prstGeom prst="rect">
            <a:avLst/>
          </a:prstGeom>
        </p:spPr>
        <p:txBody>
          <a:bodyPr/>
          <a:lstStyle/>
          <a:p>
            <a:pPr marL="0" indent="0">
              <a:buNone/>
              <a:defRPr/>
            </a:pPr>
            <a:r>
              <a:rPr lang="en-US" sz="2000" dirty="0" smtClean="0"/>
              <a:t>New and revised land application sites are also reviewed to determine if they are located over a shallow aquifer using the following materials:</a:t>
            </a:r>
          </a:p>
          <a:p>
            <a:pPr>
              <a:defRPr/>
            </a:pPr>
            <a:r>
              <a:rPr lang="en-US" sz="1800" dirty="0" smtClean="0"/>
              <a:t>The First Occurrence of Aquifer Materials Maps</a:t>
            </a:r>
          </a:p>
          <a:p>
            <a:pPr>
              <a:defRPr/>
            </a:pPr>
            <a:r>
              <a:rPr lang="en-US" sz="1800" dirty="0" smtClean="0"/>
              <a:t>County </a:t>
            </a:r>
            <a:r>
              <a:rPr lang="en-US" sz="1800" dirty="0"/>
              <a:t>Aquifer Studies</a:t>
            </a:r>
          </a:p>
          <a:p>
            <a:pPr>
              <a:defRPr/>
            </a:pPr>
            <a:r>
              <a:rPr lang="en-US" sz="1800" dirty="0" smtClean="0"/>
              <a:t>Local well </a:t>
            </a:r>
            <a:r>
              <a:rPr lang="en-US" sz="1800" dirty="0"/>
              <a:t>completion reports</a:t>
            </a:r>
          </a:p>
          <a:p>
            <a:pPr>
              <a:defRPr/>
            </a:pPr>
            <a:r>
              <a:rPr lang="en-US" sz="1800" dirty="0"/>
              <a:t>Information from the Department’s Geological Survey Lithologic Logs </a:t>
            </a:r>
            <a:r>
              <a:rPr lang="en-US" sz="1800" dirty="0" smtClean="0"/>
              <a:t>Database</a:t>
            </a:r>
          </a:p>
        </p:txBody>
      </p:sp>
    </p:spTree>
    <p:extLst>
      <p:ext uri="{BB962C8B-B14F-4D97-AF65-F5344CB8AC3E}">
        <p14:creationId xmlns:p14="http://schemas.microsoft.com/office/powerpoint/2010/main" val="3706641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533400"/>
            <a:ext cx="8915400" cy="1143000"/>
          </a:xfrm>
        </p:spPr>
        <p:txBody>
          <a:bodyPr/>
          <a:lstStyle/>
          <a:p>
            <a:pPr eaLnBrk="1" hangingPunct="1"/>
            <a:r>
              <a:rPr lang="en-US" altLang="en-US" sz="4200" dirty="0" smtClean="0"/>
              <a:t>Land Application Site Review </a:t>
            </a:r>
            <a:r>
              <a:rPr lang="en-US" altLang="en-US" sz="2800" dirty="0" smtClean="0">
                <a:solidFill>
                  <a:srgbClr val="003366"/>
                </a:solidFill>
              </a:rPr>
              <a:t>(continued</a:t>
            </a:r>
            <a:r>
              <a:rPr lang="en-US" altLang="en-US" sz="2800" dirty="0">
                <a:solidFill>
                  <a:srgbClr val="003366"/>
                </a:solidFill>
              </a:rPr>
              <a:t>)</a:t>
            </a:r>
            <a:endParaRPr lang="en-US" altLang="en-US" dirty="0" smtClean="0"/>
          </a:p>
        </p:txBody>
      </p:sp>
      <p:sp>
        <p:nvSpPr>
          <p:cNvPr id="10" name="Content Placeholder 2"/>
          <p:cNvSpPr>
            <a:spLocks noGrp="1"/>
          </p:cNvSpPr>
          <p:nvPr>
            <p:ph sz="half" idx="4294967295"/>
          </p:nvPr>
        </p:nvSpPr>
        <p:spPr>
          <a:xfrm>
            <a:off x="450272" y="1752600"/>
            <a:ext cx="7931727" cy="4484687"/>
          </a:xfrm>
          <a:prstGeom prst="rect">
            <a:avLst/>
          </a:prstGeom>
        </p:spPr>
        <p:txBody>
          <a:bodyPr/>
          <a:lstStyle/>
          <a:p>
            <a:pPr marL="0" indent="0">
              <a:buNone/>
              <a:defRPr/>
            </a:pPr>
            <a:r>
              <a:rPr lang="en-US" sz="2000" dirty="0" smtClean="0"/>
              <a:t>The soil sampling requirements included in the 2003 general permit and the 2017 general permit were developed in cooperation with South Dakota State University, the South Dakota Department of Agriculture, and the South Dakota Natural Resource Conservation Service.</a:t>
            </a:r>
          </a:p>
          <a:p>
            <a:pPr>
              <a:defRPr/>
            </a:pPr>
            <a:r>
              <a:rPr lang="en-US" sz="2000" dirty="0"/>
              <a:t>Annual soil samples from 0 to 2 feet are required on all manure land application fields prior to manure application. </a:t>
            </a:r>
            <a:endParaRPr lang="en-US" sz="2000" dirty="0" smtClean="0"/>
          </a:p>
          <a:p>
            <a:pPr>
              <a:defRPr/>
            </a:pPr>
            <a:r>
              <a:rPr lang="en-US" sz="2000" dirty="0"/>
              <a:t>If a land application site is found to be located over a shallow aquifer additional soil sampling is required</a:t>
            </a:r>
            <a:r>
              <a:rPr lang="en-US" sz="2000" dirty="0" smtClean="0"/>
              <a:t>.</a:t>
            </a:r>
          </a:p>
          <a:p>
            <a:pPr>
              <a:defRPr/>
            </a:pPr>
            <a:r>
              <a:rPr lang="en-US" sz="2000" dirty="0" smtClean="0"/>
              <a:t>The </a:t>
            </a:r>
            <a:r>
              <a:rPr lang="en-US" sz="2000" dirty="0"/>
              <a:t>producer has the option to conduct two different types of additional soil </a:t>
            </a:r>
            <a:r>
              <a:rPr lang="en-US" sz="2000" dirty="0" smtClean="0"/>
              <a:t>sampling.</a:t>
            </a:r>
            <a:endParaRPr lang="en-US" sz="2000" dirty="0"/>
          </a:p>
          <a:p>
            <a:pPr>
              <a:defRPr/>
            </a:pPr>
            <a:endParaRPr lang="en-US" sz="2000" dirty="0" smtClean="0"/>
          </a:p>
          <a:p>
            <a:pPr marL="0" indent="0">
              <a:buNone/>
              <a:defRPr/>
            </a:pPr>
            <a:endParaRPr lang="en-US" sz="2000" dirty="0"/>
          </a:p>
        </p:txBody>
      </p:sp>
    </p:spTree>
    <p:extLst>
      <p:ext uri="{BB962C8B-B14F-4D97-AF65-F5344CB8AC3E}">
        <p14:creationId xmlns:p14="http://schemas.microsoft.com/office/powerpoint/2010/main" val="986836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Soil Sampling</a:t>
            </a:r>
            <a:endParaRPr lang="en-US" dirty="0"/>
          </a:p>
        </p:txBody>
      </p:sp>
      <p:sp>
        <p:nvSpPr>
          <p:cNvPr id="3" name="Content Placeholder 2"/>
          <p:cNvSpPr>
            <a:spLocks noGrp="1"/>
          </p:cNvSpPr>
          <p:nvPr>
            <p:ph idx="1"/>
          </p:nvPr>
        </p:nvSpPr>
        <p:spPr/>
        <p:txBody>
          <a:bodyPr/>
          <a:lstStyle/>
          <a:p>
            <a:pPr>
              <a:defRPr/>
            </a:pPr>
            <a:r>
              <a:rPr lang="en-US" sz="2000" dirty="0"/>
              <a:t>The producer may elect to conduct additional deep soil sampling which consists of taking nitrate-nitrogen soil samples from 2 to 4 feet in addition to the standard nutrient management plan requirement of nitrate-nitrogen soil samples from 0 to 2 feet. </a:t>
            </a:r>
            <a:endParaRPr lang="en-US" sz="1600" dirty="0" smtClean="0"/>
          </a:p>
          <a:p>
            <a:pPr lvl="1">
              <a:defRPr/>
            </a:pPr>
            <a:endParaRPr lang="en-US" sz="1600" dirty="0" smtClean="0"/>
          </a:p>
          <a:p>
            <a:pPr>
              <a:defRPr/>
            </a:pPr>
            <a:r>
              <a:rPr lang="en-US" sz="2000" dirty="0"/>
              <a:t>The producer may elect to take soil samples for nitrate-nitrogen from 0 to 2 feet both prior to manure application and within four weeks after harvesting the crop. </a:t>
            </a:r>
            <a:endParaRPr lang="en-US" dirty="0"/>
          </a:p>
        </p:txBody>
      </p:sp>
    </p:spTree>
    <p:extLst>
      <p:ext uri="{BB962C8B-B14F-4D97-AF65-F5344CB8AC3E}">
        <p14:creationId xmlns:p14="http://schemas.microsoft.com/office/powerpoint/2010/main" val="3389812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Soil Sampling </a:t>
            </a:r>
            <a:r>
              <a:rPr lang="en-US" altLang="en-US" sz="2800" dirty="0">
                <a:solidFill>
                  <a:srgbClr val="003366"/>
                </a:solidFill>
              </a:rPr>
              <a:t>(continued)</a:t>
            </a:r>
            <a:endParaRPr lang="en-US" dirty="0"/>
          </a:p>
        </p:txBody>
      </p:sp>
      <p:sp>
        <p:nvSpPr>
          <p:cNvPr id="3" name="Content Placeholder 2"/>
          <p:cNvSpPr>
            <a:spLocks noGrp="1"/>
          </p:cNvSpPr>
          <p:nvPr>
            <p:ph idx="1"/>
          </p:nvPr>
        </p:nvSpPr>
        <p:spPr/>
        <p:txBody>
          <a:bodyPr/>
          <a:lstStyle/>
          <a:p>
            <a:pPr marL="0" indent="0">
              <a:buNone/>
              <a:defRPr/>
            </a:pPr>
            <a:r>
              <a:rPr lang="en-US" sz="2000" dirty="0"/>
              <a:t>The producer may elect to take soil samples for nitrate-nitrogen from 0 to 2 feet both prior to manure application and within four weeks after harvesting the crop. </a:t>
            </a:r>
            <a:endParaRPr lang="en-US" sz="2000" dirty="0" smtClean="0"/>
          </a:p>
          <a:p>
            <a:pPr marL="0" indent="0">
              <a:buNone/>
              <a:defRPr/>
            </a:pPr>
            <a:endParaRPr lang="en-US" sz="2000" dirty="0"/>
          </a:p>
          <a:p>
            <a:pPr lvl="1">
              <a:defRPr/>
            </a:pPr>
            <a:r>
              <a:rPr lang="en-US" sz="1600" dirty="0"/>
              <a:t>If the residual nitrate-nitrogen in the post-harvest soil samples is above 100 pounds per acre, the field will not be available for land application until one full growing season has passed. If a soil sample is taken the following year and shows that the nitrate-nitrogen has dropped </a:t>
            </a:r>
            <a:r>
              <a:rPr lang="en-US" sz="1600" dirty="0" smtClean="0"/>
              <a:t>below </a:t>
            </a:r>
            <a:r>
              <a:rPr lang="en-US" sz="1600" dirty="0"/>
              <a:t>100 pounds per acre, manure application may resume.</a:t>
            </a:r>
          </a:p>
          <a:p>
            <a:endParaRPr lang="en-US" dirty="0"/>
          </a:p>
        </p:txBody>
      </p:sp>
    </p:spTree>
    <p:extLst>
      <p:ext uri="{BB962C8B-B14F-4D97-AF65-F5344CB8AC3E}">
        <p14:creationId xmlns:p14="http://schemas.microsoft.com/office/powerpoint/2010/main" val="722828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dirty="0" smtClean="0"/>
              <a:t>DENR Inspections</a:t>
            </a:r>
          </a:p>
        </p:txBody>
      </p:sp>
      <p:sp>
        <p:nvSpPr>
          <p:cNvPr id="3" name="Content Placeholder 2"/>
          <p:cNvSpPr>
            <a:spLocks noGrp="1"/>
          </p:cNvSpPr>
          <p:nvPr>
            <p:ph sz="half" idx="4294967295"/>
          </p:nvPr>
        </p:nvSpPr>
        <p:spPr>
          <a:xfrm>
            <a:off x="602672" y="1905000"/>
            <a:ext cx="7931727" cy="4484687"/>
          </a:xfrm>
          <a:prstGeom prst="rect">
            <a:avLst/>
          </a:prstGeom>
        </p:spPr>
        <p:txBody>
          <a:bodyPr/>
          <a:lstStyle/>
          <a:p>
            <a:pPr>
              <a:defRPr/>
            </a:pPr>
            <a:r>
              <a:rPr lang="en-US" sz="3600" dirty="0" smtClean="0"/>
              <a:t>Construction Inspections:</a:t>
            </a:r>
          </a:p>
          <a:p>
            <a:pPr lvl="1">
              <a:defRPr/>
            </a:pPr>
            <a:r>
              <a:rPr lang="en-US" sz="2000" dirty="0" smtClean="0"/>
              <a:t>At least one construction inspection (ARSD 74:57:01:03)</a:t>
            </a:r>
          </a:p>
          <a:p>
            <a:pPr>
              <a:defRPr/>
            </a:pPr>
            <a:r>
              <a:rPr lang="en-US" sz="3600" dirty="0" smtClean="0"/>
              <a:t>Compliance Inspections:</a:t>
            </a:r>
            <a:endParaRPr lang="en-US" sz="3600" dirty="0"/>
          </a:p>
          <a:p>
            <a:pPr>
              <a:defRPr/>
            </a:pPr>
            <a:r>
              <a:rPr lang="en-US" sz="2000" dirty="0" smtClean="0"/>
              <a:t>U.S</a:t>
            </a:r>
            <a:r>
              <a:rPr lang="en-US" sz="2000" dirty="0"/>
              <a:t>. EPA </a:t>
            </a:r>
            <a:r>
              <a:rPr lang="en-US" sz="2000" dirty="0" smtClean="0"/>
              <a:t>requires permitted CAFOs be </a:t>
            </a:r>
            <a:r>
              <a:rPr lang="en-US" sz="2000" dirty="0"/>
              <a:t>inspected every 5 years</a:t>
            </a:r>
            <a:r>
              <a:rPr lang="en-US" sz="2000" dirty="0" smtClean="0"/>
              <a:t>.</a:t>
            </a:r>
          </a:p>
          <a:p>
            <a:pPr>
              <a:defRPr/>
            </a:pPr>
            <a:r>
              <a:rPr lang="en-US" sz="2000" dirty="0" smtClean="0"/>
              <a:t>DENR inspects at </a:t>
            </a:r>
            <a:r>
              <a:rPr lang="en-US" sz="2000" dirty="0"/>
              <a:t>least annually or once every three </a:t>
            </a:r>
            <a:r>
              <a:rPr lang="en-US" sz="2000" dirty="0" smtClean="0"/>
              <a:t>years (ARSD 74:57:01:04 and 74:57:01:05) </a:t>
            </a:r>
          </a:p>
          <a:p>
            <a:pPr>
              <a:defRPr/>
            </a:pPr>
            <a:r>
              <a:rPr lang="en-US" sz="2000" dirty="0" smtClean="0"/>
              <a:t>Violations found </a:t>
            </a:r>
            <a:r>
              <a:rPr lang="en-US" sz="2000" dirty="0"/>
              <a:t>during inspections </a:t>
            </a:r>
            <a:r>
              <a:rPr lang="en-US" sz="2000" dirty="0" smtClean="0"/>
              <a:t>are </a:t>
            </a:r>
            <a:r>
              <a:rPr lang="en-US" sz="2000" dirty="0"/>
              <a:t>followed up </a:t>
            </a:r>
            <a:r>
              <a:rPr lang="en-US" sz="2000" dirty="0" smtClean="0"/>
              <a:t>by:</a:t>
            </a:r>
          </a:p>
          <a:p>
            <a:pPr lvl="1">
              <a:defRPr/>
            </a:pPr>
            <a:r>
              <a:rPr lang="en-US" sz="2000" dirty="0" smtClean="0"/>
              <a:t>Warning letters,</a:t>
            </a:r>
          </a:p>
          <a:p>
            <a:pPr lvl="1">
              <a:defRPr/>
            </a:pPr>
            <a:r>
              <a:rPr lang="en-US" sz="2000" dirty="0" smtClean="0"/>
              <a:t>Administrative enforcement actions, or</a:t>
            </a:r>
          </a:p>
          <a:p>
            <a:pPr lvl="1">
              <a:defRPr/>
            </a:pPr>
            <a:r>
              <a:rPr lang="en-US" sz="2000" dirty="0" smtClean="0"/>
              <a:t>Referral </a:t>
            </a:r>
            <a:r>
              <a:rPr lang="en-US" sz="2000" dirty="0"/>
              <a:t>to the Office of Attorney General for </a:t>
            </a:r>
            <a:r>
              <a:rPr lang="en-US" sz="2000" dirty="0" smtClean="0"/>
              <a:t>resolution.</a:t>
            </a:r>
          </a:p>
        </p:txBody>
      </p:sp>
    </p:spTree>
    <p:extLst>
      <p:ext uri="{BB962C8B-B14F-4D97-AF65-F5344CB8AC3E}">
        <p14:creationId xmlns:p14="http://schemas.microsoft.com/office/powerpoint/2010/main" val="1595246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dirty="0" smtClean="0"/>
              <a:t>DENR Inspections </a:t>
            </a:r>
            <a:r>
              <a:rPr lang="en-US" altLang="en-US" sz="2800" dirty="0"/>
              <a:t>(continued)</a:t>
            </a:r>
          </a:p>
        </p:txBody>
      </p:sp>
      <p:sp>
        <p:nvSpPr>
          <p:cNvPr id="3" name="Content Placeholder 2"/>
          <p:cNvSpPr>
            <a:spLocks noGrp="1"/>
          </p:cNvSpPr>
          <p:nvPr>
            <p:ph sz="half" idx="4294967295"/>
          </p:nvPr>
        </p:nvSpPr>
        <p:spPr>
          <a:xfrm>
            <a:off x="602672" y="1905000"/>
            <a:ext cx="7931727" cy="4484687"/>
          </a:xfrm>
          <a:prstGeom prst="rect">
            <a:avLst/>
          </a:prstGeom>
        </p:spPr>
        <p:txBody>
          <a:bodyPr/>
          <a:lstStyle/>
          <a:p>
            <a:pPr>
              <a:defRPr/>
            </a:pPr>
            <a:r>
              <a:rPr lang="en-US" sz="1800" dirty="0" smtClean="0"/>
              <a:t>U.S</a:t>
            </a:r>
            <a:r>
              <a:rPr lang="en-US" sz="1800" dirty="0"/>
              <a:t>. EPA staff have conducted joint or oversight inspections at permitted CAFOs and have given the Feedlot Permit program positive feedback.</a:t>
            </a:r>
          </a:p>
          <a:p>
            <a:pPr>
              <a:defRPr/>
            </a:pPr>
            <a:r>
              <a:rPr lang="en-US" sz="1800" dirty="0" smtClean="0"/>
              <a:t>Penalties </a:t>
            </a:r>
            <a:r>
              <a:rPr lang="en-US" sz="1800" dirty="0"/>
              <a:t>are calculated </a:t>
            </a:r>
            <a:r>
              <a:rPr lang="en-US" sz="1800" dirty="0" smtClean="0"/>
              <a:t>using a penalty policy that was part of the department’s NPDES delegation package.  Penalties are based </a:t>
            </a:r>
            <a:r>
              <a:rPr lang="en-US" sz="1800" dirty="0"/>
              <a:t>on the magnitude of the violation or its effects, environmental damage, willfulness, violation history, cooperation, mitigating factors, and economic advantage for noncompliance. </a:t>
            </a:r>
            <a:endParaRPr lang="en-US" sz="1800" dirty="0" smtClean="0"/>
          </a:p>
          <a:p>
            <a:pPr>
              <a:defRPr/>
            </a:pPr>
            <a:r>
              <a:rPr lang="en-US" sz="1800" dirty="0" smtClean="0"/>
              <a:t>U.S. EPA has reviewed DENR penalty calculations yearly. </a:t>
            </a:r>
          </a:p>
          <a:p>
            <a:pPr>
              <a:defRPr/>
            </a:pPr>
            <a:r>
              <a:rPr lang="en-US" sz="1800" dirty="0" smtClean="0"/>
              <a:t>U.S. EPA do other reviews as part of our delegated NPDES program oversight.</a:t>
            </a:r>
            <a:endParaRPr lang="en-US" sz="1800" dirty="0"/>
          </a:p>
          <a:p>
            <a:pPr marL="0" indent="0">
              <a:buNone/>
              <a:defRPr/>
            </a:pPr>
            <a:endParaRPr lang="en-US" sz="2400" b="1" dirty="0"/>
          </a:p>
          <a:p>
            <a:pPr marL="0" indent="0">
              <a:buNone/>
              <a:defRPr/>
            </a:pPr>
            <a:endParaRPr lang="en-US" sz="2400" dirty="0"/>
          </a:p>
        </p:txBody>
      </p:sp>
    </p:spTree>
    <p:extLst>
      <p:ext uri="{BB962C8B-B14F-4D97-AF65-F5344CB8AC3E}">
        <p14:creationId xmlns:p14="http://schemas.microsoft.com/office/powerpoint/2010/main" val="3595918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dirty="0" smtClean="0"/>
              <a:t>DENR Inspections </a:t>
            </a:r>
            <a:r>
              <a:rPr lang="en-US" altLang="en-US" sz="2800" dirty="0"/>
              <a:t>(continued)</a:t>
            </a:r>
          </a:p>
        </p:txBody>
      </p:sp>
      <p:sp>
        <p:nvSpPr>
          <p:cNvPr id="3" name="Content Placeholder 2"/>
          <p:cNvSpPr>
            <a:spLocks noGrp="1"/>
          </p:cNvSpPr>
          <p:nvPr>
            <p:ph sz="half" idx="4294967295"/>
          </p:nvPr>
        </p:nvSpPr>
        <p:spPr>
          <a:xfrm>
            <a:off x="602672" y="1905000"/>
            <a:ext cx="7931727" cy="4484687"/>
          </a:xfrm>
          <a:prstGeom prst="rect">
            <a:avLst/>
          </a:prstGeom>
        </p:spPr>
        <p:txBody>
          <a:bodyPr/>
          <a:lstStyle/>
          <a:p>
            <a:pPr>
              <a:defRPr/>
            </a:pPr>
            <a:r>
              <a:rPr lang="en-US" sz="3600" dirty="0" smtClean="0"/>
              <a:t>Closure Inspections:</a:t>
            </a:r>
          </a:p>
          <a:p>
            <a:pPr>
              <a:defRPr/>
            </a:pPr>
            <a:r>
              <a:rPr lang="en-US" sz="2400" dirty="0" smtClean="0"/>
              <a:t>Required before terminating permit coverage (ARSD 74:57:01:06)</a:t>
            </a:r>
            <a:endParaRPr lang="en-US" sz="2400" dirty="0"/>
          </a:p>
          <a:p>
            <a:pPr>
              <a:defRPr/>
            </a:pPr>
            <a:r>
              <a:rPr lang="en-US" sz="3600" dirty="0" smtClean="0"/>
              <a:t>Complaint </a:t>
            </a:r>
            <a:r>
              <a:rPr lang="en-US" sz="3600" dirty="0"/>
              <a:t>Inspections:</a:t>
            </a:r>
          </a:p>
          <a:p>
            <a:pPr>
              <a:defRPr/>
            </a:pPr>
            <a:r>
              <a:rPr lang="en-US" sz="2400" dirty="0"/>
              <a:t>Requires a complaint form or complaint from government official acting in their official capacity </a:t>
            </a:r>
            <a:r>
              <a:rPr lang="en-US" sz="2400" dirty="0">
                <a:hlinkClick r:id="rId2"/>
              </a:rPr>
              <a:t>http://denr.sd.gov/des/sw/eforms/E0424LDV1-ComplaintForm.pdf</a:t>
            </a:r>
            <a:r>
              <a:rPr lang="en-US" sz="2400" dirty="0"/>
              <a:t>.  </a:t>
            </a:r>
          </a:p>
          <a:p>
            <a:pPr marL="0" indent="0">
              <a:buNone/>
              <a:defRPr/>
            </a:pPr>
            <a:endParaRPr lang="en-US" sz="4000" b="1" dirty="0"/>
          </a:p>
          <a:p>
            <a:pPr marL="0" indent="0">
              <a:buNone/>
              <a:defRPr/>
            </a:pPr>
            <a:endParaRPr lang="en-US" sz="2400" dirty="0"/>
          </a:p>
        </p:txBody>
      </p:sp>
    </p:spTree>
    <p:extLst>
      <p:ext uri="{BB962C8B-B14F-4D97-AF65-F5344CB8AC3E}">
        <p14:creationId xmlns:p14="http://schemas.microsoft.com/office/powerpoint/2010/main" val="331436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dirty="0" smtClean="0"/>
              <a:t>Producer Training</a:t>
            </a:r>
          </a:p>
        </p:txBody>
      </p:sp>
      <p:sp>
        <p:nvSpPr>
          <p:cNvPr id="3" name="Content Placeholder 2"/>
          <p:cNvSpPr>
            <a:spLocks noGrp="1"/>
          </p:cNvSpPr>
          <p:nvPr>
            <p:ph sz="half" idx="4294967295"/>
          </p:nvPr>
        </p:nvSpPr>
        <p:spPr>
          <a:xfrm>
            <a:off x="602672" y="1905000"/>
            <a:ext cx="7931727" cy="4484687"/>
          </a:xfrm>
          <a:prstGeom prst="rect">
            <a:avLst/>
          </a:prstGeom>
        </p:spPr>
        <p:txBody>
          <a:bodyPr/>
          <a:lstStyle/>
          <a:p>
            <a:pPr>
              <a:defRPr/>
            </a:pPr>
            <a:r>
              <a:rPr lang="en-US" sz="2400" dirty="0"/>
              <a:t>The general permit requires </a:t>
            </a:r>
            <a:r>
              <a:rPr lang="en-US" sz="2400" dirty="0" smtClean="0"/>
              <a:t>the producer </a:t>
            </a:r>
            <a:r>
              <a:rPr lang="en-US" sz="2400" dirty="0"/>
              <a:t>or their </a:t>
            </a:r>
            <a:r>
              <a:rPr lang="en-US" sz="2400" dirty="0" smtClean="0"/>
              <a:t>onsite representative to attend a </a:t>
            </a:r>
            <a:r>
              <a:rPr lang="en-US" sz="2400" dirty="0"/>
              <a:t>DENR </a:t>
            </a:r>
            <a:r>
              <a:rPr lang="en-US" sz="2400" dirty="0" smtClean="0"/>
              <a:t>approved environmental </a:t>
            </a:r>
            <a:r>
              <a:rPr lang="en-US" sz="2400" dirty="0"/>
              <a:t>training course on proper </a:t>
            </a:r>
            <a:r>
              <a:rPr lang="en-US" sz="2400" dirty="0" smtClean="0"/>
              <a:t>operation and maintenance of </a:t>
            </a:r>
            <a:r>
              <a:rPr lang="en-US" sz="2400" dirty="0"/>
              <a:t>a </a:t>
            </a:r>
            <a:r>
              <a:rPr lang="en-US" sz="2400" dirty="0" smtClean="0"/>
              <a:t>manure </a:t>
            </a:r>
            <a:r>
              <a:rPr lang="en-US" sz="2400" dirty="0"/>
              <a:t>management system and </a:t>
            </a:r>
            <a:r>
              <a:rPr lang="en-US" sz="2400" dirty="0" smtClean="0"/>
              <a:t>nutrient management planning</a:t>
            </a:r>
          </a:p>
          <a:p>
            <a:pPr>
              <a:defRPr/>
            </a:pPr>
            <a:r>
              <a:rPr lang="en-US" sz="2400" dirty="0" smtClean="0"/>
              <a:t>SDSU manages the only approved training course which is offered between quarterly to semiannually</a:t>
            </a:r>
          </a:p>
          <a:p>
            <a:pPr>
              <a:defRPr/>
            </a:pPr>
            <a:r>
              <a:rPr lang="en-US" sz="2400" dirty="0" smtClean="0"/>
              <a:t>Topics include water quality, livestock nutrition options for reducing nitrogen and phosphorous, DENR’s permit program, land application of manure – nitrogen and phosphorous management, land application worksheets, soil erosion and infiltration, and air quality and odor.</a:t>
            </a:r>
          </a:p>
          <a:p>
            <a:pPr marL="0" indent="0">
              <a:buNone/>
              <a:defRPr/>
            </a:pPr>
            <a:endParaRPr lang="en-US" sz="2400" dirty="0"/>
          </a:p>
        </p:txBody>
      </p:sp>
    </p:spTree>
    <p:extLst>
      <p:ext uri="{BB962C8B-B14F-4D97-AF65-F5344CB8AC3E}">
        <p14:creationId xmlns:p14="http://schemas.microsoft.com/office/powerpoint/2010/main" val="2530124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dirty="0" smtClean="0"/>
              <a:t>Producer Training </a:t>
            </a:r>
            <a:r>
              <a:rPr lang="en-US" altLang="en-US" sz="2800" dirty="0"/>
              <a:t>(continued)</a:t>
            </a:r>
          </a:p>
        </p:txBody>
      </p:sp>
      <p:sp>
        <p:nvSpPr>
          <p:cNvPr id="3" name="Content Placeholder 2"/>
          <p:cNvSpPr>
            <a:spLocks noGrp="1"/>
          </p:cNvSpPr>
          <p:nvPr>
            <p:ph sz="half" idx="4294967295"/>
          </p:nvPr>
        </p:nvSpPr>
        <p:spPr>
          <a:xfrm>
            <a:off x="602672" y="1905000"/>
            <a:ext cx="7931727" cy="4484687"/>
          </a:xfrm>
          <a:prstGeom prst="rect">
            <a:avLst/>
          </a:prstGeom>
        </p:spPr>
        <p:txBody>
          <a:bodyPr/>
          <a:lstStyle/>
          <a:p>
            <a:pPr marL="0" indent="0">
              <a:buNone/>
              <a:defRPr/>
            </a:pPr>
            <a:r>
              <a:rPr lang="en-US" sz="2400" dirty="0"/>
              <a:t>Recent training reached participants from livestock operations that represented approximately </a:t>
            </a:r>
            <a:endParaRPr lang="en-US" sz="2400" dirty="0" smtClean="0"/>
          </a:p>
          <a:p>
            <a:pPr>
              <a:defRPr/>
            </a:pPr>
            <a:r>
              <a:rPr lang="en-US" sz="2400" dirty="0" smtClean="0"/>
              <a:t>22,500 </a:t>
            </a:r>
            <a:r>
              <a:rPr lang="en-US" sz="2400" dirty="0"/>
              <a:t>animals in the beef industry, </a:t>
            </a:r>
            <a:endParaRPr lang="en-US" sz="2400" dirty="0" smtClean="0"/>
          </a:p>
          <a:p>
            <a:pPr>
              <a:defRPr/>
            </a:pPr>
            <a:r>
              <a:rPr lang="en-US" sz="2400" dirty="0" smtClean="0"/>
              <a:t>4,000 </a:t>
            </a:r>
            <a:r>
              <a:rPr lang="en-US" sz="2400" dirty="0"/>
              <a:t>dairy cows, </a:t>
            </a:r>
            <a:endParaRPr lang="en-US" sz="2400" dirty="0" smtClean="0"/>
          </a:p>
          <a:p>
            <a:pPr>
              <a:defRPr/>
            </a:pPr>
            <a:r>
              <a:rPr lang="en-US" sz="2400" dirty="0" smtClean="0"/>
              <a:t>60,000 </a:t>
            </a:r>
            <a:r>
              <a:rPr lang="en-US" sz="2400" dirty="0"/>
              <a:t>pigs</a:t>
            </a:r>
            <a:r>
              <a:rPr lang="en-US" sz="2400" dirty="0" smtClean="0"/>
              <a:t>,</a:t>
            </a:r>
          </a:p>
          <a:p>
            <a:pPr>
              <a:defRPr/>
            </a:pPr>
            <a:r>
              <a:rPr lang="en-US" sz="2400" dirty="0" smtClean="0"/>
              <a:t> </a:t>
            </a:r>
            <a:r>
              <a:rPr lang="en-US" sz="2400" dirty="0"/>
              <a:t>5 million laying hens, and </a:t>
            </a:r>
            <a:endParaRPr lang="en-US" sz="2400" dirty="0" smtClean="0"/>
          </a:p>
          <a:p>
            <a:pPr>
              <a:defRPr/>
            </a:pPr>
            <a:r>
              <a:rPr lang="en-US" sz="2400" dirty="0" smtClean="0"/>
              <a:t>3,000 </a:t>
            </a:r>
            <a:r>
              <a:rPr lang="en-US" sz="2400" dirty="0"/>
              <a:t>sheep. </a:t>
            </a:r>
            <a:endParaRPr lang="en-US" sz="2400" dirty="0" smtClean="0"/>
          </a:p>
          <a:p>
            <a:pPr marL="0" indent="0">
              <a:buNone/>
              <a:defRPr/>
            </a:pPr>
            <a:r>
              <a:rPr lang="en-US" sz="2400" dirty="0" smtClean="0"/>
              <a:t>Survey </a:t>
            </a:r>
            <a:r>
              <a:rPr lang="en-US" sz="2400" dirty="0"/>
              <a:t>results showed a 21 to 32 percent increase in the overall understanding of the topics, and more than 63 percent of the participants said they plan to adopt certain practices they learned at the training sessions. </a:t>
            </a:r>
          </a:p>
        </p:txBody>
      </p:sp>
    </p:spTree>
    <p:extLst>
      <p:ext uri="{BB962C8B-B14F-4D97-AF65-F5344CB8AC3E}">
        <p14:creationId xmlns:p14="http://schemas.microsoft.com/office/powerpoint/2010/main" val="802617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dirty="0" smtClean="0"/>
              <a:t>Nutrient Management Planning</a:t>
            </a:r>
            <a:endParaRPr lang="en-US" altLang="en-US" sz="2800" dirty="0"/>
          </a:p>
        </p:txBody>
      </p:sp>
      <p:sp>
        <p:nvSpPr>
          <p:cNvPr id="3" name="Content Placeholder 2"/>
          <p:cNvSpPr>
            <a:spLocks noGrp="1"/>
          </p:cNvSpPr>
          <p:nvPr>
            <p:ph sz="half" idx="4294967295"/>
          </p:nvPr>
        </p:nvSpPr>
        <p:spPr>
          <a:xfrm>
            <a:off x="602672" y="1905000"/>
            <a:ext cx="7931727" cy="4484687"/>
          </a:xfrm>
          <a:prstGeom prst="rect">
            <a:avLst/>
          </a:prstGeom>
        </p:spPr>
        <p:txBody>
          <a:bodyPr/>
          <a:lstStyle/>
          <a:p>
            <a:r>
              <a:rPr lang="en-US" sz="2400" dirty="0"/>
              <a:t>Nutrient management planning can ensure that the </a:t>
            </a:r>
            <a:r>
              <a:rPr lang="en-US" sz="2400" dirty="0" smtClean="0"/>
              <a:t>4 R’s </a:t>
            </a:r>
            <a:r>
              <a:rPr lang="en-US" sz="2400" dirty="0"/>
              <a:t>(Right rate, Right source, Right application method, and Right application timing) provide </a:t>
            </a:r>
            <a:r>
              <a:rPr lang="en-US" sz="2400" dirty="0" smtClean="0"/>
              <a:t>the proper </a:t>
            </a:r>
            <a:r>
              <a:rPr lang="en-US" sz="2400" dirty="0"/>
              <a:t>amount of nutrients to the crop where it is needed while protecting surface and ground water</a:t>
            </a:r>
            <a:r>
              <a:rPr lang="en-US" sz="2400" dirty="0" smtClean="0"/>
              <a:t>.</a:t>
            </a:r>
            <a:endParaRPr lang="en-US" sz="2400" dirty="0"/>
          </a:p>
        </p:txBody>
      </p:sp>
    </p:spTree>
    <p:extLst>
      <p:ext uri="{BB962C8B-B14F-4D97-AF65-F5344CB8AC3E}">
        <p14:creationId xmlns:p14="http://schemas.microsoft.com/office/powerpoint/2010/main" val="1652977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dirty="0"/>
              <a:t>What is a general permit?</a:t>
            </a:r>
          </a:p>
        </p:txBody>
      </p:sp>
      <p:sp>
        <p:nvSpPr>
          <p:cNvPr id="5123" name="Rectangle 3"/>
          <p:cNvSpPr>
            <a:spLocks noGrp="1" noChangeArrowheads="1"/>
          </p:cNvSpPr>
          <p:nvPr>
            <p:ph type="body" idx="1"/>
          </p:nvPr>
        </p:nvSpPr>
        <p:spPr/>
        <p:txBody>
          <a:bodyPr/>
          <a:lstStyle/>
          <a:p>
            <a:pPr eaLnBrk="1" hangingPunct="1"/>
            <a:r>
              <a:rPr lang="en-US" altLang="en-US" dirty="0" smtClean="0"/>
              <a:t>Used by DENR to permit similar activities</a:t>
            </a:r>
          </a:p>
          <a:p>
            <a:pPr eaLnBrk="1" hangingPunct="1"/>
            <a:r>
              <a:rPr lang="en-US" altLang="en-US" dirty="0" smtClean="0"/>
              <a:t>Contains standard conditions required by state and federal law</a:t>
            </a:r>
          </a:p>
          <a:p>
            <a:pPr eaLnBrk="1" hangingPunct="1"/>
            <a:r>
              <a:rPr lang="en-US" altLang="en-US" dirty="0" smtClean="0"/>
              <a:t>Provides DENR a mechanism to efficiently permit a large number of operations</a:t>
            </a:r>
          </a:p>
          <a:p>
            <a:pPr eaLnBrk="1" hangingPunct="1">
              <a:buFont typeface="Wingdings" pitchFamily="2" charset="2"/>
              <a:buNone/>
            </a:pPr>
            <a:endParaRPr lang="en-US" alt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dirty="0" smtClean="0"/>
              <a:t>Nutrient Management Planning</a:t>
            </a:r>
            <a:endParaRPr lang="en-US" altLang="en-US" sz="2800" dirty="0"/>
          </a:p>
        </p:txBody>
      </p:sp>
      <p:sp>
        <p:nvSpPr>
          <p:cNvPr id="3" name="Content Placeholder 2"/>
          <p:cNvSpPr>
            <a:spLocks noGrp="1"/>
          </p:cNvSpPr>
          <p:nvPr>
            <p:ph sz="half" idx="4294967295"/>
          </p:nvPr>
        </p:nvSpPr>
        <p:spPr>
          <a:xfrm>
            <a:off x="602672" y="1905000"/>
            <a:ext cx="7931727" cy="4648200"/>
          </a:xfrm>
          <a:prstGeom prst="rect">
            <a:avLst/>
          </a:prstGeom>
        </p:spPr>
        <p:txBody>
          <a:bodyPr/>
          <a:lstStyle/>
          <a:p>
            <a:r>
              <a:rPr lang="en-US" sz="2400" dirty="0" smtClean="0"/>
              <a:t>The </a:t>
            </a:r>
            <a:r>
              <a:rPr lang="en-US" sz="2400" dirty="0"/>
              <a:t>producer shall inject, or incorporate any liquid manure or process wastewater within </a:t>
            </a:r>
            <a:r>
              <a:rPr lang="en-US" sz="2400" dirty="0" smtClean="0"/>
              <a:t>24 hours </a:t>
            </a:r>
            <a:r>
              <a:rPr lang="en-US" sz="2400" dirty="0"/>
              <a:t>of application to non-vegetated cropland. If the process wastewater/liquid manure </a:t>
            </a:r>
            <a:r>
              <a:rPr lang="en-US" sz="2400" dirty="0" smtClean="0"/>
              <a:t>is surface </a:t>
            </a:r>
            <a:r>
              <a:rPr lang="en-US" sz="2400" dirty="0"/>
              <a:t>applied, sprinkled, or spray irrigated to cropped fields, grass, alfalfa, pasture land, </a:t>
            </a:r>
            <a:r>
              <a:rPr lang="en-US" sz="2400" dirty="0" smtClean="0"/>
              <a:t>or no </a:t>
            </a:r>
            <a:r>
              <a:rPr lang="en-US" sz="2400" dirty="0"/>
              <a:t>till cropland, incorporation is not required.</a:t>
            </a:r>
            <a:r>
              <a:rPr lang="en-US" sz="2400" dirty="0" smtClean="0"/>
              <a:t> </a:t>
            </a:r>
          </a:p>
          <a:p>
            <a:r>
              <a:rPr lang="en-US" sz="2400" dirty="0"/>
              <a:t>The producer shall incorporate any solid or semi-solid manure within five days of </a:t>
            </a:r>
            <a:r>
              <a:rPr lang="en-US" sz="2400" dirty="0" smtClean="0"/>
              <a:t>application to </a:t>
            </a:r>
            <a:r>
              <a:rPr lang="en-US" sz="2400" dirty="0"/>
              <a:t>non-vegetated cropland. If the application area is a cropped field, alfalfa, grass, </a:t>
            </a:r>
            <a:r>
              <a:rPr lang="en-US" sz="2400" dirty="0" smtClean="0"/>
              <a:t>pasture land</a:t>
            </a:r>
            <a:r>
              <a:rPr lang="en-US" sz="2400" dirty="0"/>
              <a:t>, or no-till cropland, incorporation is not required</a:t>
            </a:r>
            <a:r>
              <a:rPr lang="en-US" sz="2400" dirty="0" smtClean="0"/>
              <a:t>.</a:t>
            </a:r>
          </a:p>
          <a:p>
            <a:r>
              <a:rPr lang="en-US" sz="2400" dirty="0" smtClean="0"/>
              <a:t>Buffer zones and setbacks may be applicable and required.</a:t>
            </a:r>
            <a:endParaRPr lang="en-US" sz="2400" dirty="0"/>
          </a:p>
        </p:txBody>
      </p:sp>
    </p:spTree>
    <p:extLst>
      <p:ext uri="{BB962C8B-B14F-4D97-AF65-F5344CB8AC3E}">
        <p14:creationId xmlns:p14="http://schemas.microsoft.com/office/powerpoint/2010/main" val="4211665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dirty="0" smtClean="0"/>
              <a:t>Nutrient Management Planning </a:t>
            </a:r>
            <a:r>
              <a:rPr lang="en-US" altLang="en-US" sz="2800" dirty="0"/>
              <a:t>(continued)</a:t>
            </a:r>
          </a:p>
        </p:txBody>
      </p:sp>
      <p:sp>
        <p:nvSpPr>
          <p:cNvPr id="3" name="Content Placeholder 2"/>
          <p:cNvSpPr>
            <a:spLocks noGrp="1"/>
          </p:cNvSpPr>
          <p:nvPr>
            <p:ph sz="half" idx="4294967295"/>
          </p:nvPr>
        </p:nvSpPr>
        <p:spPr>
          <a:xfrm>
            <a:off x="602672" y="1905000"/>
            <a:ext cx="7931727" cy="4484687"/>
          </a:xfrm>
          <a:prstGeom prst="rect">
            <a:avLst/>
          </a:prstGeom>
        </p:spPr>
        <p:txBody>
          <a:bodyPr/>
          <a:lstStyle/>
          <a:p>
            <a:pPr>
              <a:defRPr/>
            </a:pPr>
            <a:r>
              <a:rPr lang="en-US" sz="2400" dirty="0" smtClean="0"/>
              <a:t>Initial Nutrient Management Plan – part of the permit application showing the operation has adequate land available for the nutrients generated.  The plan includes the application method and crop rotation for each field, agreements with landowners for fields not owned by the producer, soil test results for all fields, maps showing buffer areas and setbacks, and emergency fields for application to saturated, snow covered, or frozen ground.   </a:t>
            </a:r>
            <a:endParaRPr lang="en-US" sz="2400" dirty="0"/>
          </a:p>
        </p:txBody>
      </p:sp>
    </p:spTree>
    <p:extLst>
      <p:ext uri="{BB962C8B-B14F-4D97-AF65-F5344CB8AC3E}">
        <p14:creationId xmlns:p14="http://schemas.microsoft.com/office/powerpoint/2010/main" val="427939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dirty="0" smtClean="0"/>
              <a:t>Nutrient Management Planning </a:t>
            </a:r>
            <a:r>
              <a:rPr lang="en-US" altLang="en-US" sz="2800" dirty="0"/>
              <a:t>(continued)</a:t>
            </a:r>
          </a:p>
        </p:txBody>
      </p:sp>
      <p:sp>
        <p:nvSpPr>
          <p:cNvPr id="3" name="Content Placeholder 2"/>
          <p:cNvSpPr>
            <a:spLocks noGrp="1"/>
          </p:cNvSpPr>
          <p:nvPr>
            <p:ph sz="half" idx="4294967295"/>
          </p:nvPr>
        </p:nvSpPr>
        <p:spPr>
          <a:xfrm>
            <a:off x="602672" y="1905000"/>
            <a:ext cx="7931727" cy="4484687"/>
          </a:xfrm>
          <a:prstGeom prst="rect">
            <a:avLst/>
          </a:prstGeom>
        </p:spPr>
        <p:txBody>
          <a:bodyPr/>
          <a:lstStyle/>
          <a:p>
            <a:pPr>
              <a:defRPr/>
            </a:pPr>
            <a:r>
              <a:rPr lang="en-US" sz="2400" dirty="0" smtClean="0"/>
              <a:t>Annual Nutrient Management Plan – takes the initial nutrient management plan, current manure and soil tests, and expected yield goals to determine whether application is based on nitrogen need, phosphorous crop removal, or if application isn’t allowed and determines the application rate.  An Excel spreadsheet maintained by the Natural Resources Conservation Service can be used as part of the initial plan and to determine the annual plan for each field.  The permit also allows the use of precision agriculture for </a:t>
            </a:r>
            <a:r>
              <a:rPr lang="en-US" sz="2400" smtClean="0"/>
              <a:t>the annual plan.  </a:t>
            </a:r>
            <a:endParaRPr lang="en-US" sz="2400" dirty="0"/>
          </a:p>
        </p:txBody>
      </p:sp>
    </p:spTree>
    <p:extLst>
      <p:ext uri="{BB962C8B-B14F-4D97-AF65-F5344CB8AC3E}">
        <p14:creationId xmlns:p14="http://schemas.microsoft.com/office/powerpoint/2010/main" val="3715062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p:txBody>
          <a:bodyPr/>
          <a:lstStyle/>
          <a:p>
            <a:pPr algn="ctr" eaLnBrk="1" hangingPunct="1"/>
            <a:r>
              <a:rPr lang="en-US" dirty="0"/>
              <a:t>The </a:t>
            </a:r>
            <a:r>
              <a:rPr lang="en-US" dirty="0" smtClean="0"/>
              <a:t>End</a:t>
            </a:r>
            <a:endParaRPr lang="en-US" altLang="en-US" dirty="0" smtClean="0"/>
          </a:p>
        </p:txBody>
      </p:sp>
      <p:sp>
        <p:nvSpPr>
          <p:cNvPr id="2" name="Subtitle 1"/>
          <p:cNvSpPr>
            <a:spLocks noGrp="1"/>
          </p:cNvSpPr>
          <p:nvPr>
            <p:ph type="subTitle" idx="1"/>
          </p:nvPr>
        </p:nvSpPr>
        <p:spPr/>
        <p:txBody>
          <a:bodyPr/>
          <a:lstStyle/>
          <a:p>
            <a:r>
              <a:rPr lang="en-US" dirty="0" smtClean="0"/>
              <a:t>For more information contact DENR’s Feedlot Permit Program at (605) 773-3351 </a:t>
            </a:r>
            <a:r>
              <a:rPr lang="en-US" dirty="0"/>
              <a:t>or visit our website at </a:t>
            </a:r>
            <a:r>
              <a:rPr lang="en-US" dirty="0">
                <a:hlinkClick r:id="rId2"/>
              </a:rPr>
              <a:t>http://denr.sd.gov/des/fp/cafo.aspx</a:t>
            </a:r>
            <a:endParaRPr lang="en-US" dirty="0"/>
          </a:p>
        </p:txBody>
      </p:sp>
    </p:spTree>
    <p:extLst>
      <p:ext uri="{BB962C8B-B14F-4D97-AF65-F5344CB8AC3E}">
        <p14:creationId xmlns:p14="http://schemas.microsoft.com/office/powerpoint/2010/main" val="1893794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dirty="0"/>
              <a:t>CAFO General Permit History</a:t>
            </a:r>
          </a:p>
        </p:txBody>
      </p:sp>
      <p:sp>
        <p:nvSpPr>
          <p:cNvPr id="3" name="Content Placeholder 2"/>
          <p:cNvSpPr>
            <a:spLocks noGrp="1"/>
          </p:cNvSpPr>
          <p:nvPr>
            <p:ph idx="1"/>
          </p:nvPr>
        </p:nvSpPr>
        <p:spPr/>
        <p:txBody>
          <a:bodyPr/>
          <a:lstStyle/>
          <a:p>
            <a:r>
              <a:rPr lang="en-US" dirty="0" smtClean="0"/>
              <a:t>In 1993 when South Dakota was delegated the National Pollutant Discharge Elimination System (NPDES) Program by the EPA there were no NPDES permits for CAFOs in place</a:t>
            </a:r>
          </a:p>
          <a:p>
            <a:r>
              <a:rPr lang="en-US" dirty="0" smtClean="0"/>
              <a:t>In 1996 the South Dakota Pork Producers approached the department about working together to put in place a permit because of expected growth in the swine industry.  A general permit was issued in 1997.</a:t>
            </a:r>
            <a:endParaRPr lang="en-US" dirty="0"/>
          </a:p>
        </p:txBody>
      </p:sp>
    </p:spTree>
    <p:extLst>
      <p:ext uri="{BB962C8B-B14F-4D97-AF65-F5344CB8AC3E}">
        <p14:creationId xmlns:p14="http://schemas.microsoft.com/office/powerpoint/2010/main" val="2434355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dirty="0"/>
              <a:t>General Permit </a:t>
            </a:r>
            <a:r>
              <a:rPr lang="en-US" altLang="en-US" dirty="0" smtClean="0"/>
              <a:t>History </a:t>
            </a:r>
            <a:r>
              <a:rPr lang="en-US" altLang="en-US" sz="2800" dirty="0">
                <a:solidFill>
                  <a:srgbClr val="003366"/>
                </a:solidFill>
              </a:rPr>
              <a:t>(continued)</a:t>
            </a:r>
            <a:endParaRPr lang="en-US" altLang="en-US" dirty="0"/>
          </a:p>
        </p:txBody>
      </p:sp>
      <p:sp>
        <p:nvSpPr>
          <p:cNvPr id="6147" name="Rectangle 3"/>
          <p:cNvSpPr>
            <a:spLocks noGrp="1" noChangeArrowheads="1"/>
          </p:cNvSpPr>
          <p:nvPr>
            <p:ph type="body" idx="1"/>
          </p:nvPr>
        </p:nvSpPr>
        <p:spPr>
          <a:xfrm>
            <a:off x="457200" y="1828800"/>
            <a:ext cx="8382000" cy="4302125"/>
          </a:xfrm>
        </p:spPr>
        <p:txBody>
          <a:bodyPr/>
          <a:lstStyle/>
          <a:p>
            <a:pPr>
              <a:lnSpc>
                <a:spcPct val="90000"/>
              </a:lnSpc>
              <a:defRPr/>
            </a:pPr>
            <a:r>
              <a:rPr lang="en-US" dirty="0" smtClean="0"/>
              <a:t>In </a:t>
            </a:r>
            <a:r>
              <a:rPr lang="en-US" dirty="0"/>
              <a:t>1997 the South Dakota Department of Agriculture asked the department to put together a permit for all other animal types. That general permit was issued in </a:t>
            </a:r>
            <a:r>
              <a:rPr lang="en-US" dirty="0" smtClean="0"/>
              <a:t>1998.</a:t>
            </a:r>
            <a:endParaRPr lang="en-US" dirty="0"/>
          </a:p>
          <a:p>
            <a:pPr>
              <a:lnSpc>
                <a:spcPct val="90000"/>
              </a:lnSpc>
              <a:defRPr/>
            </a:pPr>
            <a:r>
              <a:rPr lang="en-US" dirty="0"/>
              <a:t>In 2003 a general permit for all concentrated animal feeding operations was </a:t>
            </a:r>
            <a:r>
              <a:rPr lang="en-US" dirty="0" smtClean="0"/>
              <a:t>issued.</a:t>
            </a:r>
            <a:endParaRPr lang="en-US" dirty="0"/>
          </a:p>
          <a:p>
            <a:pPr eaLnBrk="1" hangingPunct="1"/>
            <a:endParaRPr lang="en-US" alt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dirty="0"/>
              <a:t>General Permit </a:t>
            </a:r>
            <a:r>
              <a:rPr lang="en-US" altLang="en-US" dirty="0" smtClean="0"/>
              <a:t>History </a:t>
            </a:r>
            <a:r>
              <a:rPr lang="en-US" altLang="en-US" sz="2800" dirty="0">
                <a:solidFill>
                  <a:srgbClr val="003366"/>
                </a:solidFill>
              </a:rPr>
              <a:t>(continued)</a:t>
            </a:r>
            <a:endParaRPr lang="en-US" altLang="en-US" dirty="0"/>
          </a:p>
        </p:txBody>
      </p:sp>
      <p:sp>
        <p:nvSpPr>
          <p:cNvPr id="6147" name="Rectangle 3"/>
          <p:cNvSpPr>
            <a:spLocks noGrp="1" noChangeArrowheads="1"/>
          </p:cNvSpPr>
          <p:nvPr>
            <p:ph type="body" idx="1"/>
          </p:nvPr>
        </p:nvSpPr>
        <p:spPr>
          <a:xfrm>
            <a:off x="457200" y="1828800"/>
            <a:ext cx="8382000" cy="4302125"/>
          </a:xfrm>
        </p:spPr>
        <p:txBody>
          <a:bodyPr/>
          <a:lstStyle/>
          <a:p>
            <a:pPr>
              <a:lnSpc>
                <a:spcPct val="90000"/>
              </a:lnSpc>
              <a:defRPr/>
            </a:pPr>
            <a:r>
              <a:rPr lang="en-US" dirty="0"/>
              <a:t>2007 South Dakota legislative session – SB 9 (34A-2-36.2) was passed requiring concentrated animal feeding operations to operate under a general or individual water pollution control permit</a:t>
            </a:r>
          </a:p>
          <a:p>
            <a:pPr>
              <a:lnSpc>
                <a:spcPct val="90000"/>
              </a:lnSpc>
              <a:defRPr/>
            </a:pPr>
            <a:r>
              <a:rPr lang="en-US" dirty="0"/>
              <a:t>Without a permit concerns were:</a:t>
            </a:r>
          </a:p>
          <a:p>
            <a:pPr lvl="1">
              <a:lnSpc>
                <a:spcPct val="90000"/>
              </a:lnSpc>
              <a:defRPr/>
            </a:pPr>
            <a:r>
              <a:rPr lang="en-US" sz="3200" dirty="0" smtClean="0"/>
              <a:t>No road map for environmental compliance</a:t>
            </a:r>
          </a:p>
          <a:p>
            <a:pPr lvl="1">
              <a:lnSpc>
                <a:spcPct val="90000"/>
              </a:lnSpc>
              <a:defRPr/>
            </a:pPr>
            <a:r>
              <a:rPr lang="en-US" sz="3200" dirty="0" smtClean="0"/>
              <a:t>local </a:t>
            </a:r>
            <a:r>
              <a:rPr lang="en-US" sz="3200" dirty="0"/>
              <a:t>hearings for conditional use permits </a:t>
            </a:r>
            <a:r>
              <a:rPr lang="en-US" sz="3200" dirty="0" smtClean="0"/>
              <a:t>would be more controversial</a:t>
            </a:r>
          </a:p>
          <a:p>
            <a:pPr eaLnBrk="1" hangingPunct="1"/>
            <a:endParaRPr lang="en-US" altLang="en-US" dirty="0" smtClean="0"/>
          </a:p>
        </p:txBody>
      </p:sp>
    </p:spTree>
    <p:extLst>
      <p:ext uri="{BB962C8B-B14F-4D97-AF65-F5344CB8AC3E}">
        <p14:creationId xmlns:p14="http://schemas.microsoft.com/office/powerpoint/2010/main" val="2263858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dirty="0"/>
              <a:t>General Permit </a:t>
            </a:r>
            <a:r>
              <a:rPr lang="en-US" altLang="en-US" dirty="0" smtClean="0"/>
              <a:t>History </a:t>
            </a:r>
            <a:r>
              <a:rPr lang="en-US" altLang="en-US" sz="2800" dirty="0">
                <a:solidFill>
                  <a:srgbClr val="003366"/>
                </a:solidFill>
              </a:rPr>
              <a:t>(continued)</a:t>
            </a:r>
            <a:endParaRPr lang="en-US" altLang="en-US" dirty="0"/>
          </a:p>
        </p:txBody>
      </p:sp>
      <p:sp>
        <p:nvSpPr>
          <p:cNvPr id="6147" name="Rectangle 3"/>
          <p:cNvSpPr>
            <a:spLocks noGrp="1" noChangeArrowheads="1"/>
          </p:cNvSpPr>
          <p:nvPr>
            <p:ph type="body" idx="1"/>
          </p:nvPr>
        </p:nvSpPr>
        <p:spPr>
          <a:xfrm>
            <a:off x="457200" y="1828800"/>
            <a:ext cx="8382000" cy="4302125"/>
          </a:xfrm>
        </p:spPr>
        <p:txBody>
          <a:bodyPr/>
          <a:lstStyle/>
          <a:p>
            <a:pPr eaLnBrk="1" hangingPunct="1"/>
            <a:r>
              <a:rPr lang="en-US" altLang="en-US" dirty="0"/>
              <a:t>October 2008 – General permit expired</a:t>
            </a:r>
          </a:p>
          <a:p>
            <a:pPr eaLnBrk="1" hangingPunct="1"/>
            <a:r>
              <a:rPr lang="en-US" altLang="en-US" dirty="0"/>
              <a:t>DENR administratively extended permit anticipating new federal rules addressing court case</a:t>
            </a:r>
          </a:p>
          <a:p>
            <a:pPr eaLnBrk="1" hangingPunct="1"/>
            <a:r>
              <a:rPr lang="en-US" altLang="en-US" dirty="0"/>
              <a:t>November 2008 – Federal regulations were published in Federal </a:t>
            </a:r>
            <a:r>
              <a:rPr lang="en-US" altLang="en-US" dirty="0" smtClean="0"/>
              <a:t>Register.  Regulations were immediately litigated by both producer and environmental groups.</a:t>
            </a:r>
            <a:endParaRPr lang="en-US" altLang="en-US" dirty="0"/>
          </a:p>
        </p:txBody>
      </p:sp>
    </p:spTree>
    <p:extLst>
      <p:ext uri="{BB962C8B-B14F-4D97-AF65-F5344CB8AC3E}">
        <p14:creationId xmlns:p14="http://schemas.microsoft.com/office/powerpoint/2010/main" val="890339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Quadrant">
  <a:themeElements>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Quadrant</Template>
  <TotalTime>8322</TotalTime>
  <Words>3390</Words>
  <Application>Microsoft Office PowerPoint</Application>
  <PresentationFormat>On-screen Show (4:3)</PresentationFormat>
  <Paragraphs>344</Paragraphs>
  <Slides>53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53</vt:i4>
      </vt:variant>
    </vt:vector>
  </HeadingPairs>
  <TitlesOfParts>
    <vt:vector size="60" baseType="lpstr">
      <vt:lpstr>Arial</vt:lpstr>
      <vt:lpstr>Arial Black</vt:lpstr>
      <vt:lpstr>Calibri</vt:lpstr>
      <vt:lpstr>Times New Roman</vt:lpstr>
      <vt:lpstr>Wingdings</vt:lpstr>
      <vt:lpstr>Quadrant</vt:lpstr>
      <vt:lpstr>Office Theme</vt:lpstr>
      <vt:lpstr>South Dakota DENR’s Regulations for Concentrated Animal Feeding Operations</vt:lpstr>
      <vt:lpstr>County Zoning and DENR’s Permit</vt:lpstr>
      <vt:lpstr>PowerPoint Presentation</vt:lpstr>
      <vt:lpstr>Topics</vt:lpstr>
      <vt:lpstr>What is a general permit?</vt:lpstr>
      <vt:lpstr>CAFO General Permit History</vt:lpstr>
      <vt:lpstr>General Permit History (continued)</vt:lpstr>
      <vt:lpstr>General Permit History (continued)</vt:lpstr>
      <vt:lpstr>General Permit History (continued)</vt:lpstr>
      <vt:lpstr>General Permit History (continued)</vt:lpstr>
      <vt:lpstr>General Permit History (continued)</vt:lpstr>
      <vt:lpstr>General Permit History (continued)</vt:lpstr>
      <vt:lpstr>General Permit History (continued)</vt:lpstr>
      <vt:lpstr>PowerPoint Presentation</vt:lpstr>
      <vt:lpstr>DENR’s General Permit</vt:lpstr>
      <vt:lpstr>DENR’s General Permit (continued)</vt:lpstr>
      <vt:lpstr>Basic Elements of the General Permit</vt:lpstr>
      <vt:lpstr>Basic Elements of the General Permit</vt:lpstr>
      <vt:lpstr>Who Needs A Permit?</vt:lpstr>
      <vt:lpstr>Who Needs A Permit? (continued)</vt:lpstr>
      <vt:lpstr>PowerPoint Presentation</vt:lpstr>
      <vt:lpstr>Who Needs A Permit? (continued)</vt:lpstr>
      <vt:lpstr>State vs NPDES Permit Option</vt:lpstr>
      <vt:lpstr>State vs NPDES Permit Option (continued)</vt:lpstr>
      <vt:lpstr>State vs NPDES Permit Option (continued)</vt:lpstr>
      <vt:lpstr>Permit Application Process</vt:lpstr>
      <vt:lpstr>PowerPoint Presentation</vt:lpstr>
      <vt:lpstr>DENR Permit Application Review</vt:lpstr>
      <vt:lpstr>DENR Review (continued)</vt:lpstr>
      <vt:lpstr>Shallow Aquifer Protection</vt:lpstr>
      <vt:lpstr>Shallow Aquifer as defined in SDCL 34A-3A-24</vt:lpstr>
      <vt:lpstr>Shallow Aquifer as defined in SDCL 34A-3A-24</vt:lpstr>
      <vt:lpstr>Shallow Aquifer as defined in SDCL 34A-3A-24</vt:lpstr>
      <vt:lpstr>Soil Boring Requirements</vt:lpstr>
      <vt:lpstr>Soil Boring Requirements (continued)</vt:lpstr>
      <vt:lpstr>Containment Structure Review Process</vt:lpstr>
      <vt:lpstr>PowerPoint Presentation</vt:lpstr>
      <vt:lpstr>Groundwater Monitoring (continued)</vt:lpstr>
      <vt:lpstr>Groundwater Monitoring (continued)</vt:lpstr>
      <vt:lpstr>Land Application Site Review</vt:lpstr>
      <vt:lpstr>Land Application Site Review (continued)</vt:lpstr>
      <vt:lpstr>Additional Soil Sampling</vt:lpstr>
      <vt:lpstr>Additional Soil Sampling (continued)</vt:lpstr>
      <vt:lpstr>DENR Inspections</vt:lpstr>
      <vt:lpstr>DENR Inspections (continued)</vt:lpstr>
      <vt:lpstr>DENR Inspections (continued)</vt:lpstr>
      <vt:lpstr>Producer Training</vt:lpstr>
      <vt:lpstr>Producer Training (continued)</vt:lpstr>
      <vt:lpstr>Nutrient Management Planning</vt:lpstr>
      <vt:lpstr>Nutrient Management Planning</vt:lpstr>
      <vt:lpstr>Nutrient Management Planning (continued)</vt:lpstr>
      <vt:lpstr>Nutrient Management Planning (continued)</vt:lpstr>
      <vt:lpstr>The End</vt:lpstr>
    </vt:vector>
  </TitlesOfParts>
  <Company>State of South Dakota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General Permit for Concentrated Animal Feeding Operations</dc:title>
  <dc:creator>nrpr16707</dc:creator>
  <cp:lastModifiedBy>Owner1</cp:lastModifiedBy>
  <cp:revision>277</cp:revision>
  <cp:lastPrinted>2017-08-28T14:23:14Z</cp:lastPrinted>
  <dcterms:created xsi:type="dcterms:W3CDTF">2003-08-15T14:42:27Z</dcterms:created>
  <dcterms:modified xsi:type="dcterms:W3CDTF">2017-10-19T17:00:09Z</dcterms:modified>
</cp:coreProperties>
</file>